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1" r:id="rId2"/>
    <p:sldId id="313" r:id="rId3"/>
    <p:sldId id="321" r:id="rId4"/>
    <p:sldId id="292" r:id="rId5"/>
    <p:sldId id="293" r:id="rId6"/>
    <p:sldId id="294" r:id="rId7"/>
    <p:sldId id="304" r:id="rId8"/>
    <p:sldId id="299" r:id="rId9"/>
    <p:sldId id="297" r:id="rId10"/>
    <p:sldId id="337" r:id="rId11"/>
    <p:sldId id="338" r:id="rId12"/>
    <p:sldId id="309" r:id="rId13"/>
    <p:sldId id="336" r:id="rId14"/>
    <p:sldId id="317" r:id="rId15"/>
    <p:sldId id="290" r:id="rId16"/>
    <p:sldId id="326" r:id="rId17"/>
    <p:sldId id="339" r:id="rId18"/>
    <p:sldId id="335" r:id="rId19"/>
    <p:sldId id="310" r:id="rId20"/>
    <p:sldId id="334" r:id="rId21"/>
    <p:sldId id="308" r:id="rId22"/>
    <p:sldId id="319" r:id="rId23"/>
    <p:sldId id="30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3300"/>
    <a:srgbClr val="669900"/>
    <a:srgbClr val="008000"/>
    <a:srgbClr val="66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702" autoAdjust="0"/>
  </p:normalViewPr>
  <p:slideViewPr>
    <p:cSldViewPr>
      <p:cViewPr>
        <p:scale>
          <a:sx n="80" d="100"/>
          <a:sy n="80" d="100"/>
        </p:scale>
        <p:origin x="-736" y="952"/>
      </p:cViewPr>
      <p:guideLst>
        <p:guide orient="horz" pos="2160"/>
        <p:guide pos="2880"/>
      </p:guideLst>
    </p:cSldViewPr>
  </p:slideViewPr>
  <p:notesTextViewPr>
    <p:cViewPr>
      <p:scale>
        <a:sx n="50" d="100"/>
        <a:sy n="50" d="100"/>
      </p:scale>
      <p:origin x="0" y="0"/>
    </p:cViewPr>
  </p:notesTextViewPr>
  <p:sorterViewPr>
    <p:cViewPr>
      <p:scale>
        <a:sx n="66" d="100"/>
        <a:sy n="66" d="100"/>
      </p:scale>
      <p:origin x="0" y="0"/>
    </p:cViewPr>
  </p:sorterViewPr>
  <p:notesViewPr>
    <p:cSldViewPr>
      <p:cViewPr>
        <p:scale>
          <a:sx n="150" d="100"/>
          <a:sy n="150" d="100"/>
        </p:scale>
        <p:origin x="-714" y="39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E451A-4D58-4B2B-9952-4A6EEE39AE36}" type="doc">
      <dgm:prSet loTypeId="urn:microsoft.com/office/officeart/2005/8/layout/process2" loCatId="process" qsTypeId="urn:microsoft.com/office/officeart/2005/8/quickstyle/3d2" qsCatId="3D" csTypeId="urn:microsoft.com/office/officeart/2005/8/colors/accent1_2#11" csCatId="accent1" phldr="1"/>
      <dgm:spPr>
        <a:scene3d>
          <a:camera prst="orthographicFront">
            <a:rot lat="0" lon="0" rev="0"/>
          </a:camera>
          <a:lightRig rig="contrasting" dir="t">
            <a:rot lat="0" lon="0" rev="1500000"/>
          </a:lightRig>
        </a:scene3d>
      </dgm:spPr>
    </dgm:pt>
    <dgm:pt modelId="{B53FF3D8-9DF5-4E62-BCAA-67CF1DF599EF}">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BEFORE</a:t>
          </a:r>
        </a:p>
      </dgm:t>
    </dgm:pt>
    <dgm:pt modelId="{46DB2064-13F8-47D7-B22B-B036DA064CDF}" type="parTrans" cxnId="{B4BACB62-0CF3-466A-8952-D1069257B2DF}">
      <dgm:prSet/>
      <dgm:spPr/>
      <dgm:t>
        <a:bodyPr/>
        <a:lstStyle/>
        <a:p>
          <a:endParaRPr lang="en-US"/>
        </a:p>
      </dgm:t>
    </dgm:pt>
    <dgm:pt modelId="{54CD91DE-A655-45FF-8472-62E30BA8D2A7}" type="sibTrans" cxnId="{B4BACB62-0CF3-466A-8952-D1069257B2DF}">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8D5519F-BFDD-4F48-A813-EB054E900305}">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DURING</a:t>
          </a:r>
          <a:endParaRPr lang="en-US" sz="2800" b="1" dirty="0">
            <a:latin typeface="Century Gothic" pitchFamily="34" charset="0"/>
          </a:endParaRPr>
        </a:p>
      </dgm:t>
    </dgm:pt>
    <dgm:pt modelId="{1F9F270B-5090-4E17-B420-0E195D8F9D02}" type="parTrans" cxnId="{FEFFFB06-AE63-4DEA-9F26-EFE8FF4EF1B6}">
      <dgm:prSet/>
      <dgm:spPr/>
      <dgm:t>
        <a:bodyPr/>
        <a:lstStyle/>
        <a:p>
          <a:endParaRPr lang="en-US"/>
        </a:p>
      </dgm:t>
    </dgm:pt>
    <dgm:pt modelId="{B757407A-C6BC-4082-BD3B-F8C3BBF7AF22}" type="sibTrans" cxnId="{FEFFFB06-AE63-4DEA-9F26-EFE8FF4EF1B6}">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0E3A0BF9-3E95-4C9D-B0EF-FDC2F45B6964}">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AFTER</a:t>
          </a:r>
          <a:endParaRPr lang="en-US" sz="2800" b="1" dirty="0">
            <a:latin typeface="Century Gothic" pitchFamily="34" charset="0"/>
          </a:endParaRPr>
        </a:p>
      </dgm:t>
    </dgm:pt>
    <dgm:pt modelId="{BEA274B1-8F4A-44D3-94F0-DB823D10BB0F}" type="parTrans" cxnId="{124C0F40-16FF-4422-9D92-271557813D78}">
      <dgm:prSet/>
      <dgm:spPr/>
      <dgm:t>
        <a:bodyPr/>
        <a:lstStyle/>
        <a:p>
          <a:endParaRPr lang="en-US"/>
        </a:p>
      </dgm:t>
    </dgm:pt>
    <dgm:pt modelId="{86D46504-01FE-4B4E-9A73-35DDC45A712D}" type="sibTrans" cxnId="{124C0F40-16FF-4422-9D92-271557813D78}">
      <dgm:prSet/>
      <dgm:spPr/>
      <dgm:t>
        <a:bodyPr/>
        <a:lstStyle/>
        <a:p>
          <a:endParaRPr lang="en-US"/>
        </a:p>
      </dgm:t>
    </dgm:pt>
    <dgm:pt modelId="{03978935-D8C2-4514-ACEE-5F515E58F4D7}" type="pres">
      <dgm:prSet presAssocID="{1B4E451A-4D58-4B2B-9952-4A6EEE39AE36}" presName="linearFlow" presStyleCnt="0">
        <dgm:presLayoutVars>
          <dgm:resizeHandles val="exact"/>
        </dgm:presLayoutVars>
      </dgm:prSet>
      <dgm:spPr/>
    </dgm:pt>
    <dgm:pt modelId="{D5D46DC3-DAEA-4A55-A598-088A8DEEE026}" type="pres">
      <dgm:prSet presAssocID="{B53FF3D8-9DF5-4E62-BCAA-67CF1DF599EF}" presName="node" presStyleLbl="node1" presStyleIdx="0" presStyleCnt="3">
        <dgm:presLayoutVars>
          <dgm:bulletEnabled val="1"/>
        </dgm:presLayoutVars>
      </dgm:prSet>
      <dgm:spPr/>
      <dgm:t>
        <a:bodyPr/>
        <a:lstStyle/>
        <a:p>
          <a:endParaRPr lang="en-US"/>
        </a:p>
      </dgm:t>
    </dgm:pt>
    <dgm:pt modelId="{51865941-3A04-4660-908A-B962C087F68B}" type="pres">
      <dgm:prSet presAssocID="{54CD91DE-A655-45FF-8472-62E30BA8D2A7}" presName="sibTrans" presStyleLbl="sibTrans2D1" presStyleIdx="0" presStyleCnt="2"/>
      <dgm:spPr/>
      <dgm:t>
        <a:bodyPr/>
        <a:lstStyle/>
        <a:p>
          <a:endParaRPr lang="en-US"/>
        </a:p>
      </dgm:t>
    </dgm:pt>
    <dgm:pt modelId="{B9D70BB1-06FB-4DA2-9703-2E53833F8D2F}" type="pres">
      <dgm:prSet presAssocID="{54CD91DE-A655-45FF-8472-62E30BA8D2A7}" presName="connectorText" presStyleLbl="sibTrans2D1" presStyleIdx="0" presStyleCnt="2"/>
      <dgm:spPr/>
      <dgm:t>
        <a:bodyPr/>
        <a:lstStyle/>
        <a:p>
          <a:endParaRPr lang="en-US"/>
        </a:p>
      </dgm:t>
    </dgm:pt>
    <dgm:pt modelId="{D51F755E-7F26-45C9-B60A-8E824409C892}" type="pres">
      <dgm:prSet presAssocID="{F8D5519F-BFDD-4F48-A813-EB054E900305}" presName="node" presStyleLbl="node1" presStyleIdx="1" presStyleCnt="3">
        <dgm:presLayoutVars>
          <dgm:bulletEnabled val="1"/>
        </dgm:presLayoutVars>
      </dgm:prSet>
      <dgm:spPr/>
      <dgm:t>
        <a:bodyPr/>
        <a:lstStyle/>
        <a:p>
          <a:endParaRPr lang="en-US"/>
        </a:p>
      </dgm:t>
    </dgm:pt>
    <dgm:pt modelId="{82D7E11C-D836-46B6-AD21-18649CC26D0A}" type="pres">
      <dgm:prSet presAssocID="{B757407A-C6BC-4082-BD3B-F8C3BBF7AF22}" presName="sibTrans" presStyleLbl="sibTrans2D1" presStyleIdx="1" presStyleCnt="2"/>
      <dgm:spPr/>
      <dgm:t>
        <a:bodyPr/>
        <a:lstStyle/>
        <a:p>
          <a:endParaRPr lang="en-US"/>
        </a:p>
      </dgm:t>
    </dgm:pt>
    <dgm:pt modelId="{3F6937A2-F147-40D5-91FA-23D1C343BB2A}" type="pres">
      <dgm:prSet presAssocID="{B757407A-C6BC-4082-BD3B-F8C3BBF7AF22}" presName="connectorText" presStyleLbl="sibTrans2D1" presStyleIdx="1" presStyleCnt="2"/>
      <dgm:spPr/>
      <dgm:t>
        <a:bodyPr/>
        <a:lstStyle/>
        <a:p>
          <a:endParaRPr lang="en-US"/>
        </a:p>
      </dgm:t>
    </dgm:pt>
    <dgm:pt modelId="{6934EDC3-A5C9-4F03-A990-4A377543E06C}" type="pres">
      <dgm:prSet presAssocID="{0E3A0BF9-3E95-4C9D-B0EF-FDC2F45B6964}" presName="node" presStyleLbl="node1" presStyleIdx="2" presStyleCnt="3">
        <dgm:presLayoutVars>
          <dgm:bulletEnabled val="1"/>
        </dgm:presLayoutVars>
      </dgm:prSet>
      <dgm:spPr/>
      <dgm:t>
        <a:bodyPr/>
        <a:lstStyle/>
        <a:p>
          <a:endParaRPr lang="en-US"/>
        </a:p>
      </dgm:t>
    </dgm:pt>
  </dgm:ptLst>
  <dgm:cxnLst>
    <dgm:cxn modelId="{06FD824C-CF1B-4ADD-9AB2-312AAA23117B}" type="presOf" srcId="{B53FF3D8-9DF5-4E62-BCAA-67CF1DF599EF}" destId="{D5D46DC3-DAEA-4A55-A598-088A8DEEE026}" srcOrd="0" destOrd="0" presId="urn:microsoft.com/office/officeart/2005/8/layout/process2"/>
    <dgm:cxn modelId="{F985AC94-5796-4753-9A98-C066C35A6460}" type="presOf" srcId="{54CD91DE-A655-45FF-8472-62E30BA8D2A7}" destId="{B9D70BB1-06FB-4DA2-9703-2E53833F8D2F}" srcOrd="1" destOrd="0" presId="urn:microsoft.com/office/officeart/2005/8/layout/process2"/>
    <dgm:cxn modelId="{124C0F40-16FF-4422-9D92-271557813D78}" srcId="{1B4E451A-4D58-4B2B-9952-4A6EEE39AE36}" destId="{0E3A0BF9-3E95-4C9D-B0EF-FDC2F45B6964}" srcOrd="2" destOrd="0" parTransId="{BEA274B1-8F4A-44D3-94F0-DB823D10BB0F}" sibTransId="{86D46504-01FE-4B4E-9A73-35DDC45A712D}"/>
    <dgm:cxn modelId="{791DCE53-6985-41FD-9EF6-E491C1A67673}" type="presOf" srcId="{1B4E451A-4D58-4B2B-9952-4A6EEE39AE36}" destId="{03978935-D8C2-4514-ACEE-5F515E58F4D7}" srcOrd="0" destOrd="0" presId="urn:microsoft.com/office/officeart/2005/8/layout/process2"/>
    <dgm:cxn modelId="{89A0A67D-8074-48A9-B333-0F36B395A9B1}" type="presOf" srcId="{0E3A0BF9-3E95-4C9D-B0EF-FDC2F45B6964}" destId="{6934EDC3-A5C9-4F03-A990-4A377543E06C}" srcOrd="0" destOrd="0" presId="urn:microsoft.com/office/officeart/2005/8/layout/process2"/>
    <dgm:cxn modelId="{B4BACB62-0CF3-466A-8952-D1069257B2DF}" srcId="{1B4E451A-4D58-4B2B-9952-4A6EEE39AE36}" destId="{B53FF3D8-9DF5-4E62-BCAA-67CF1DF599EF}" srcOrd="0" destOrd="0" parTransId="{46DB2064-13F8-47D7-B22B-B036DA064CDF}" sibTransId="{54CD91DE-A655-45FF-8472-62E30BA8D2A7}"/>
    <dgm:cxn modelId="{612F7E0E-9BBE-4EE0-85DB-C88C8CEDD466}" type="presOf" srcId="{F8D5519F-BFDD-4F48-A813-EB054E900305}" destId="{D51F755E-7F26-45C9-B60A-8E824409C892}" srcOrd="0" destOrd="0" presId="urn:microsoft.com/office/officeart/2005/8/layout/process2"/>
    <dgm:cxn modelId="{FF7BFFF4-3070-4B25-B13E-BCE0FEF55B34}" type="presOf" srcId="{B757407A-C6BC-4082-BD3B-F8C3BBF7AF22}" destId="{3F6937A2-F147-40D5-91FA-23D1C343BB2A}" srcOrd="1" destOrd="0" presId="urn:microsoft.com/office/officeart/2005/8/layout/process2"/>
    <dgm:cxn modelId="{FCA3E58C-14D2-4D85-88FC-9332D32560E1}" type="presOf" srcId="{B757407A-C6BC-4082-BD3B-F8C3BBF7AF22}" destId="{82D7E11C-D836-46B6-AD21-18649CC26D0A}" srcOrd="0" destOrd="0" presId="urn:microsoft.com/office/officeart/2005/8/layout/process2"/>
    <dgm:cxn modelId="{FEFFFB06-AE63-4DEA-9F26-EFE8FF4EF1B6}" srcId="{1B4E451A-4D58-4B2B-9952-4A6EEE39AE36}" destId="{F8D5519F-BFDD-4F48-A813-EB054E900305}" srcOrd="1" destOrd="0" parTransId="{1F9F270B-5090-4E17-B420-0E195D8F9D02}" sibTransId="{B757407A-C6BC-4082-BD3B-F8C3BBF7AF22}"/>
    <dgm:cxn modelId="{647B2EB8-366C-4EF2-93D4-5B5951FC3D0E}" type="presOf" srcId="{54CD91DE-A655-45FF-8472-62E30BA8D2A7}" destId="{51865941-3A04-4660-908A-B962C087F68B}" srcOrd="0" destOrd="0" presId="urn:microsoft.com/office/officeart/2005/8/layout/process2"/>
    <dgm:cxn modelId="{84215779-7699-4ECD-83DF-8489B85A8EB0}" type="presParOf" srcId="{03978935-D8C2-4514-ACEE-5F515E58F4D7}" destId="{D5D46DC3-DAEA-4A55-A598-088A8DEEE026}" srcOrd="0" destOrd="0" presId="urn:microsoft.com/office/officeart/2005/8/layout/process2"/>
    <dgm:cxn modelId="{2FDD3922-3CF1-45AB-8AF1-0B7B261E80B8}" type="presParOf" srcId="{03978935-D8C2-4514-ACEE-5F515E58F4D7}" destId="{51865941-3A04-4660-908A-B962C087F68B}" srcOrd="1" destOrd="0" presId="urn:microsoft.com/office/officeart/2005/8/layout/process2"/>
    <dgm:cxn modelId="{F12DBAC5-30BD-4A9D-96DD-C14F5E568FA0}" type="presParOf" srcId="{51865941-3A04-4660-908A-B962C087F68B}" destId="{B9D70BB1-06FB-4DA2-9703-2E53833F8D2F}" srcOrd="0" destOrd="0" presId="urn:microsoft.com/office/officeart/2005/8/layout/process2"/>
    <dgm:cxn modelId="{68B111B6-2F0F-4671-AF0F-B6AD6FD5B655}" type="presParOf" srcId="{03978935-D8C2-4514-ACEE-5F515E58F4D7}" destId="{D51F755E-7F26-45C9-B60A-8E824409C892}" srcOrd="2" destOrd="0" presId="urn:microsoft.com/office/officeart/2005/8/layout/process2"/>
    <dgm:cxn modelId="{05F0F205-88FC-4DFE-8224-74ED7FEACF18}" type="presParOf" srcId="{03978935-D8C2-4514-ACEE-5F515E58F4D7}" destId="{82D7E11C-D836-46B6-AD21-18649CC26D0A}" srcOrd="3" destOrd="0" presId="urn:microsoft.com/office/officeart/2005/8/layout/process2"/>
    <dgm:cxn modelId="{3C38A621-FCDD-4F4A-BD04-E032715990FC}" type="presParOf" srcId="{82D7E11C-D836-46B6-AD21-18649CC26D0A}" destId="{3F6937A2-F147-40D5-91FA-23D1C343BB2A}" srcOrd="0" destOrd="0" presId="urn:microsoft.com/office/officeart/2005/8/layout/process2"/>
    <dgm:cxn modelId="{A7A8DE5E-6C15-4F79-A0E2-3B06CE3A822F}" type="presParOf" srcId="{03978935-D8C2-4514-ACEE-5F515E58F4D7}" destId="{6934EDC3-A5C9-4F03-A990-4A377543E06C}"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E451A-4D58-4B2B-9952-4A6EEE39AE36}" type="doc">
      <dgm:prSet loTypeId="urn:microsoft.com/office/officeart/2005/8/layout/process2" loCatId="process" qsTypeId="urn:microsoft.com/office/officeart/2005/8/quickstyle/3d2" qsCatId="3D" csTypeId="urn:microsoft.com/office/officeart/2005/8/colors/accent1_2#11" csCatId="accent1" phldr="1"/>
      <dgm:spPr>
        <a:scene3d>
          <a:camera prst="orthographicFront">
            <a:rot lat="0" lon="0" rev="0"/>
          </a:camera>
          <a:lightRig rig="contrasting" dir="t">
            <a:rot lat="0" lon="0" rev="1500000"/>
          </a:lightRig>
        </a:scene3d>
      </dgm:spPr>
    </dgm:pt>
    <dgm:pt modelId="{B53FF3D8-9DF5-4E62-BCAA-67CF1DF599EF}">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BEFORE</a:t>
          </a:r>
        </a:p>
        <a:p>
          <a:r>
            <a:rPr lang="en-US" sz="2000" b="0" dirty="0" smtClean="0">
              <a:latin typeface="Century Gothic" pitchFamily="34" charset="0"/>
            </a:rPr>
            <a:t>5 Minutes</a:t>
          </a:r>
          <a:endParaRPr lang="en-US" sz="2000" b="0" dirty="0">
            <a:latin typeface="Century Gothic" pitchFamily="34" charset="0"/>
          </a:endParaRPr>
        </a:p>
      </dgm:t>
    </dgm:pt>
    <dgm:pt modelId="{46DB2064-13F8-47D7-B22B-B036DA064CDF}" type="parTrans" cxnId="{B4BACB62-0CF3-466A-8952-D1069257B2DF}">
      <dgm:prSet/>
      <dgm:spPr/>
      <dgm:t>
        <a:bodyPr/>
        <a:lstStyle/>
        <a:p>
          <a:endParaRPr lang="en-US"/>
        </a:p>
      </dgm:t>
    </dgm:pt>
    <dgm:pt modelId="{54CD91DE-A655-45FF-8472-62E30BA8D2A7}" type="sibTrans" cxnId="{B4BACB62-0CF3-466A-8952-D1069257B2DF}">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8D5519F-BFDD-4F48-A813-EB054E900305}">
      <dgm:prSet phldrT="[Tex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DURING</a:t>
          </a:r>
          <a:endParaRPr lang="en-US" sz="2800" b="1" dirty="0">
            <a:latin typeface="Century Gothic" pitchFamily="34" charset="0"/>
          </a:endParaRPr>
        </a:p>
      </dgm:t>
    </dgm:pt>
    <dgm:pt modelId="{1F9F270B-5090-4E17-B420-0E195D8F9D02}" type="parTrans" cxnId="{FEFFFB06-AE63-4DEA-9F26-EFE8FF4EF1B6}">
      <dgm:prSet/>
      <dgm:spPr/>
      <dgm:t>
        <a:bodyPr/>
        <a:lstStyle/>
        <a:p>
          <a:endParaRPr lang="en-US"/>
        </a:p>
      </dgm:t>
    </dgm:pt>
    <dgm:pt modelId="{B757407A-C6BC-4082-BD3B-F8C3BBF7AF22}" type="sibTrans" cxnId="{FEFFFB06-AE63-4DEA-9F26-EFE8FF4EF1B6}">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0E3A0BF9-3E95-4C9D-B0EF-FDC2F45B6964}">
      <dgm:prSet phldrT="[Tex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AFTER</a:t>
          </a:r>
          <a:endParaRPr lang="en-US" sz="2800" b="1" dirty="0">
            <a:latin typeface="Century Gothic" pitchFamily="34" charset="0"/>
          </a:endParaRPr>
        </a:p>
      </dgm:t>
    </dgm:pt>
    <dgm:pt modelId="{BEA274B1-8F4A-44D3-94F0-DB823D10BB0F}" type="parTrans" cxnId="{124C0F40-16FF-4422-9D92-271557813D78}">
      <dgm:prSet/>
      <dgm:spPr/>
      <dgm:t>
        <a:bodyPr/>
        <a:lstStyle/>
        <a:p>
          <a:endParaRPr lang="en-US"/>
        </a:p>
      </dgm:t>
    </dgm:pt>
    <dgm:pt modelId="{86D46504-01FE-4B4E-9A73-35DDC45A712D}" type="sibTrans" cxnId="{124C0F40-16FF-4422-9D92-271557813D78}">
      <dgm:prSet/>
      <dgm:spPr/>
      <dgm:t>
        <a:bodyPr/>
        <a:lstStyle/>
        <a:p>
          <a:endParaRPr lang="en-US"/>
        </a:p>
      </dgm:t>
    </dgm:pt>
    <dgm:pt modelId="{03978935-D8C2-4514-ACEE-5F515E58F4D7}" type="pres">
      <dgm:prSet presAssocID="{1B4E451A-4D58-4B2B-9952-4A6EEE39AE36}" presName="linearFlow" presStyleCnt="0">
        <dgm:presLayoutVars>
          <dgm:resizeHandles val="exact"/>
        </dgm:presLayoutVars>
      </dgm:prSet>
      <dgm:spPr/>
    </dgm:pt>
    <dgm:pt modelId="{D5D46DC3-DAEA-4A55-A598-088A8DEEE026}" type="pres">
      <dgm:prSet presAssocID="{B53FF3D8-9DF5-4E62-BCAA-67CF1DF599EF}" presName="node" presStyleLbl="node1" presStyleIdx="0" presStyleCnt="3">
        <dgm:presLayoutVars>
          <dgm:bulletEnabled val="1"/>
        </dgm:presLayoutVars>
      </dgm:prSet>
      <dgm:spPr/>
      <dgm:t>
        <a:bodyPr/>
        <a:lstStyle/>
        <a:p>
          <a:endParaRPr lang="en-US"/>
        </a:p>
      </dgm:t>
    </dgm:pt>
    <dgm:pt modelId="{51865941-3A04-4660-908A-B962C087F68B}" type="pres">
      <dgm:prSet presAssocID="{54CD91DE-A655-45FF-8472-62E30BA8D2A7}" presName="sibTrans" presStyleLbl="sibTrans2D1" presStyleIdx="0" presStyleCnt="2"/>
      <dgm:spPr/>
      <dgm:t>
        <a:bodyPr/>
        <a:lstStyle/>
        <a:p>
          <a:endParaRPr lang="en-US"/>
        </a:p>
      </dgm:t>
    </dgm:pt>
    <dgm:pt modelId="{B9D70BB1-06FB-4DA2-9703-2E53833F8D2F}" type="pres">
      <dgm:prSet presAssocID="{54CD91DE-A655-45FF-8472-62E30BA8D2A7}" presName="connectorText" presStyleLbl="sibTrans2D1" presStyleIdx="0" presStyleCnt="2"/>
      <dgm:spPr/>
      <dgm:t>
        <a:bodyPr/>
        <a:lstStyle/>
        <a:p>
          <a:endParaRPr lang="en-US"/>
        </a:p>
      </dgm:t>
    </dgm:pt>
    <dgm:pt modelId="{D51F755E-7F26-45C9-B60A-8E824409C892}" type="pres">
      <dgm:prSet presAssocID="{F8D5519F-BFDD-4F48-A813-EB054E900305}" presName="node" presStyleLbl="node1" presStyleIdx="1" presStyleCnt="3">
        <dgm:presLayoutVars>
          <dgm:bulletEnabled val="1"/>
        </dgm:presLayoutVars>
      </dgm:prSet>
      <dgm:spPr/>
      <dgm:t>
        <a:bodyPr/>
        <a:lstStyle/>
        <a:p>
          <a:endParaRPr lang="en-US"/>
        </a:p>
      </dgm:t>
    </dgm:pt>
    <dgm:pt modelId="{82D7E11C-D836-46B6-AD21-18649CC26D0A}" type="pres">
      <dgm:prSet presAssocID="{B757407A-C6BC-4082-BD3B-F8C3BBF7AF22}" presName="sibTrans" presStyleLbl="sibTrans2D1" presStyleIdx="1" presStyleCnt="2"/>
      <dgm:spPr/>
      <dgm:t>
        <a:bodyPr/>
        <a:lstStyle/>
        <a:p>
          <a:endParaRPr lang="en-US"/>
        </a:p>
      </dgm:t>
    </dgm:pt>
    <dgm:pt modelId="{3F6937A2-F147-40D5-91FA-23D1C343BB2A}" type="pres">
      <dgm:prSet presAssocID="{B757407A-C6BC-4082-BD3B-F8C3BBF7AF22}" presName="connectorText" presStyleLbl="sibTrans2D1" presStyleIdx="1" presStyleCnt="2"/>
      <dgm:spPr/>
      <dgm:t>
        <a:bodyPr/>
        <a:lstStyle/>
        <a:p>
          <a:endParaRPr lang="en-US"/>
        </a:p>
      </dgm:t>
    </dgm:pt>
    <dgm:pt modelId="{6934EDC3-A5C9-4F03-A990-4A377543E06C}" type="pres">
      <dgm:prSet presAssocID="{0E3A0BF9-3E95-4C9D-B0EF-FDC2F45B6964}" presName="node" presStyleLbl="node1" presStyleIdx="2" presStyleCnt="3">
        <dgm:presLayoutVars>
          <dgm:bulletEnabled val="1"/>
        </dgm:presLayoutVars>
      </dgm:prSet>
      <dgm:spPr/>
      <dgm:t>
        <a:bodyPr/>
        <a:lstStyle/>
        <a:p>
          <a:endParaRPr lang="en-US"/>
        </a:p>
      </dgm:t>
    </dgm:pt>
  </dgm:ptLst>
  <dgm:cxnLst>
    <dgm:cxn modelId="{6F0A3D43-D540-4CF8-8EB4-D49446F8A448}" type="presOf" srcId="{0E3A0BF9-3E95-4C9D-B0EF-FDC2F45B6964}" destId="{6934EDC3-A5C9-4F03-A990-4A377543E06C}" srcOrd="0" destOrd="0" presId="urn:microsoft.com/office/officeart/2005/8/layout/process2"/>
    <dgm:cxn modelId="{9092E7DA-E89F-47D0-82D3-4629650315C3}" type="presOf" srcId="{1B4E451A-4D58-4B2B-9952-4A6EEE39AE36}" destId="{03978935-D8C2-4514-ACEE-5F515E58F4D7}" srcOrd="0" destOrd="0" presId="urn:microsoft.com/office/officeart/2005/8/layout/process2"/>
    <dgm:cxn modelId="{E3F2B66E-4FA1-4CA0-8099-C1808986C269}" type="presOf" srcId="{B757407A-C6BC-4082-BD3B-F8C3BBF7AF22}" destId="{3F6937A2-F147-40D5-91FA-23D1C343BB2A}" srcOrd="1" destOrd="0" presId="urn:microsoft.com/office/officeart/2005/8/layout/process2"/>
    <dgm:cxn modelId="{AA1CCB51-44C6-460D-A0D7-DE222C92EC0D}" type="presOf" srcId="{54CD91DE-A655-45FF-8472-62E30BA8D2A7}" destId="{B9D70BB1-06FB-4DA2-9703-2E53833F8D2F}" srcOrd="1" destOrd="0" presId="urn:microsoft.com/office/officeart/2005/8/layout/process2"/>
    <dgm:cxn modelId="{124C0F40-16FF-4422-9D92-271557813D78}" srcId="{1B4E451A-4D58-4B2B-9952-4A6EEE39AE36}" destId="{0E3A0BF9-3E95-4C9D-B0EF-FDC2F45B6964}" srcOrd="2" destOrd="0" parTransId="{BEA274B1-8F4A-44D3-94F0-DB823D10BB0F}" sibTransId="{86D46504-01FE-4B4E-9A73-35DDC45A712D}"/>
    <dgm:cxn modelId="{B4BACB62-0CF3-466A-8952-D1069257B2DF}" srcId="{1B4E451A-4D58-4B2B-9952-4A6EEE39AE36}" destId="{B53FF3D8-9DF5-4E62-BCAA-67CF1DF599EF}" srcOrd="0" destOrd="0" parTransId="{46DB2064-13F8-47D7-B22B-B036DA064CDF}" sibTransId="{54CD91DE-A655-45FF-8472-62E30BA8D2A7}"/>
    <dgm:cxn modelId="{68C97D8B-5E07-4469-A854-3B353F817C5C}" type="presOf" srcId="{B53FF3D8-9DF5-4E62-BCAA-67CF1DF599EF}" destId="{D5D46DC3-DAEA-4A55-A598-088A8DEEE026}" srcOrd="0" destOrd="0" presId="urn:microsoft.com/office/officeart/2005/8/layout/process2"/>
    <dgm:cxn modelId="{F7996636-C7B0-4DED-8487-9EFD3EB5A06A}" type="presOf" srcId="{B757407A-C6BC-4082-BD3B-F8C3BBF7AF22}" destId="{82D7E11C-D836-46B6-AD21-18649CC26D0A}" srcOrd="0" destOrd="0" presId="urn:microsoft.com/office/officeart/2005/8/layout/process2"/>
    <dgm:cxn modelId="{A24A50FA-C216-40DB-A9C4-942A2BFFED8E}" type="presOf" srcId="{54CD91DE-A655-45FF-8472-62E30BA8D2A7}" destId="{51865941-3A04-4660-908A-B962C087F68B}" srcOrd="0" destOrd="0" presId="urn:microsoft.com/office/officeart/2005/8/layout/process2"/>
    <dgm:cxn modelId="{FEFFFB06-AE63-4DEA-9F26-EFE8FF4EF1B6}" srcId="{1B4E451A-4D58-4B2B-9952-4A6EEE39AE36}" destId="{F8D5519F-BFDD-4F48-A813-EB054E900305}" srcOrd="1" destOrd="0" parTransId="{1F9F270B-5090-4E17-B420-0E195D8F9D02}" sibTransId="{B757407A-C6BC-4082-BD3B-F8C3BBF7AF22}"/>
    <dgm:cxn modelId="{A2A733D5-3603-4C8F-85FC-26223AEA1E73}" type="presOf" srcId="{F8D5519F-BFDD-4F48-A813-EB054E900305}" destId="{D51F755E-7F26-45C9-B60A-8E824409C892}" srcOrd="0" destOrd="0" presId="urn:microsoft.com/office/officeart/2005/8/layout/process2"/>
    <dgm:cxn modelId="{3EF7AB2E-E46F-4DE2-8557-47E79EF66949}" type="presParOf" srcId="{03978935-D8C2-4514-ACEE-5F515E58F4D7}" destId="{D5D46DC3-DAEA-4A55-A598-088A8DEEE026}" srcOrd="0" destOrd="0" presId="urn:microsoft.com/office/officeart/2005/8/layout/process2"/>
    <dgm:cxn modelId="{3AF7746F-7EB7-44F0-882F-6480DDA57B6A}" type="presParOf" srcId="{03978935-D8C2-4514-ACEE-5F515E58F4D7}" destId="{51865941-3A04-4660-908A-B962C087F68B}" srcOrd="1" destOrd="0" presId="urn:microsoft.com/office/officeart/2005/8/layout/process2"/>
    <dgm:cxn modelId="{8242C25C-0B29-45C8-BCC6-39758C37D512}" type="presParOf" srcId="{51865941-3A04-4660-908A-B962C087F68B}" destId="{B9D70BB1-06FB-4DA2-9703-2E53833F8D2F}" srcOrd="0" destOrd="0" presId="urn:microsoft.com/office/officeart/2005/8/layout/process2"/>
    <dgm:cxn modelId="{A20A8670-F575-42A4-9208-5BCA84CA70B2}" type="presParOf" srcId="{03978935-D8C2-4514-ACEE-5F515E58F4D7}" destId="{D51F755E-7F26-45C9-B60A-8E824409C892}" srcOrd="2" destOrd="0" presId="urn:microsoft.com/office/officeart/2005/8/layout/process2"/>
    <dgm:cxn modelId="{52AE19DD-9AAB-4AE6-B3E4-5D75FD9E0B6B}" type="presParOf" srcId="{03978935-D8C2-4514-ACEE-5F515E58F4D7}" destId="{82D7E11C-D836-46B6-AD21-18649CC26D0A}" srcOrd="3" destOrd="0" presId="urn:microsoft.com/office/officeart/2005/8/layout/process2"/>
    <dgm:cxn modelId="{3E945DAD-D8D8-483A-9C5B-7538C7A8ACE1}" type="presParOf" srcId="{82D7E11C-D836-46B6-AD21-18649CC26D0A}" destId="{3F6937A2-F147-40D5-91FA-23D1C343BB2A}" srcOrd="0" destOrd="0" presId="urn:microsoft.com/office/officeart/2005/8/layout/process2"/>
    <dgm:cxn modelId="{16A31542-EA9C-4487-A9FF-CCA723072F92}" type="presParOf" srcId="{03978935-D8C2-4514-ACEE-5F515E58F4D7}" destId="{6934EDC3-A5C9-4F03-A990-4A377543E06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E451A-4D58-4B2B-9952-4A6EEE39AE36}" type="doc">
      <dgm:prSet loTypeId="urn:microsoft.com/office/officeart/2005/8/layout/process2" loCatId="process" qsTypeId="urn:microsoft.com/office/officeart/2005/8/quickstyle/3d2" qsCatId="3D" csTypeId="urn:microsoft.com/office/officeart/2005/8/colors/accent1_2#11" csCatId="accent1" phldr="1"/>
      <dgm:spPr>
        <a:scene3d>
          <a:camera prst="orthographicFront">
            <a:rot lat="0" lon="0" rev="0"/>
          </a:camera>
          <a:lightRig rig="contrasting" dir="t">
            <a:rot lat="0" lon="0" rev="1500000"/>
          </a:lightRig>
        </a:scene3d>
      </dgm:spPr>
    </dgm:pt>
    <dgm:pt modelId="{B53FF3D8-9DF5-4E62-BCAA-67CF1DF599EF}">
      <dgm:prSet phldrT="[Tex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BEFORE</a:t>
          </a:r>
          <a:endParaRPr lang="en-US" sz="2800" b="1" dirty="0">
            <a:latin typeface="Century Gothic" pitchFamily="34" charset="0"/>
          </a:endParaRPr>
        </a:p>
      </dgm:t>
    </dgm:pt>
    <dgm:pt modelId="{46DB2064-13F8-47D7-B22B-B036DA064CDF}" type="parTrans" cxnId="{B4BACB62-0CF3-466A-8952-D1069257B2DF}">
      <dgm:prSet/>
      <dgm:spPr/>
      <dgm:t>
        <a:bodyPr/>
        <a:lstStyle/>
        <a:p>
          <a:endParaRPr lang="en-US"/>
        </a:p>
      </dgm:t>
    </dgm:pt>
    <dgm:pt modelId="{54CD91DE-A655-45FF-8472-62E30BA8D2A7}" type="sibTrans" cxnId="{B4BACB62-0CF3-466A-8952-D1069257B2DF}">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8D5519F-BFDD-4F48-A813-EB054E900305}">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DURING</a:t>
          </a:r>
        </a:p>
        <a:p>
          <a:r>
            <a:rPr lang="en-US" sz="2000" b="0" dirty="0" smtClean="0">
              <a:latin typeface="Century Gothic" pitchFamily="34" charset="0"/>
            </a:rPr>
            <a:t>20 Minutes</a:t>
          </a:r>
          <a:endParaRPr lang="en-US" sz="2000" b="1" dirty="0">
            <a:latin typeface="Century Gothic" pitchFamily="34" charset="0"/>
          </a:endParaRPr>
        </a:p>
      </dgm:t>
    </dgm:pt>
    <dgm:pt modelId="{1F9F270B-5090-4E17-B420-0E195D8F9D02}" type="parTrans" cxnId="{FEFFFB06-AE63-4DEA-9F26-EFE8FF4EF1B6}">
      <dgm:prSet/>
      <dgm:spPr/>
      <dgm:t>
        <a:bodyPr/>
        <a:lstStyle/>
        <a:p>
          <a:endParaRPr lang="en-US"/>
        </a:p>
      </dgm:t>
    </dgm:pt>
    <dgm:pt modelId="{B757407A-C6BC-4082-BD3B-F8C3BBF7AF22}" type="sibTrans" cxnId="{FEFFFB06-AE63-4DEA-9F26-EFE8FF4EF1B6}">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0E3A0BF9-3E95-4C9D-B0EF-FDC2F45B6964}">
      <dgm:prSet phldrT="[Tex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AFTER</a:t>
          </a:r>
        </a:p>
      </dgm:t>
    </dgm:pt>
    <dgm:pt modelId="{BEA274B1-8F4A-44D3-94F0-DB823D10BB0F}" type="parTrans" cxnId="{124C0F40-16FF-4422-9D92-271557813D78}">
      <dgm:prSet/>
      <dgm:spPr/>
      <dgm:t>
        <a:bodyPr/>
        <a:lstStyle/>
        <a:p>
          <a:endParaRPr lang="en-US"/>
        </a:p>
      </dgm:t>
    </dgm:pt>
    <dgm:pt modelId="{86D46504-01FE-4B4E-9A73-35DDC45A712D}" type="sibTrans" cxnId="{124C0F40-16FF-4422-9D92-271557813D78}">
      <dgm:prSet/>
      <dgm:spPr/>
      <dgm:t>
        <a:bodyPr/>
        <a:lstStyle/>
        <a:p>
          <a:endParaRPr lang="en-US"/>
        </a:p>
      </dgm:t>
    </dgm:pt>
    <dgm:pt modelId="{03978935-D8C2-4514-ACEE-5F515E58F4D7}" type="pres">
      <dgm:prSet presAssocID="{1B4E451A-4D58-4B2B-9952-4A6EEE39AE36}" presName="linearFlow" presStyleCnt="0">
        <dgm:presLayoutVars>
          <dgm:resizeHandles val="exact"/>
        </dgm:presLayoutVars>
      </dgm:prSet>
      <dgm:spPr/>
    </dgm:pt>
    <dgm:pt modelId="{D5D46DC3-DAEA-4A55-A598-088A8DEEE026}" type="pres">
      <dgm:prSet presAssocID="{B53FF3D8-9DF5-4E62-BCAA-67CF1DF599EF}" presName="node" presStyleLbl="node1" presStyleIdx="0" presStyleCnt="3">
        <dgm:presLayoutVars>
          <dgm:bulletEnabled val="1"/>
        </dgm:presLayoutVars>
      </dgm:prSet>
      <dgm:spPr/>
      <dgm:t>
        <a:bodyPr/>
        <a:lstStyle/>
        <a:p>
          <a:endParaRPr lang="en-US"/>
        </a:p>
      </dgm:t>
    </dgm:pt>
    <dgm:pt modelId="{51865941-3A04-4660-908A-B962C087F68B}" type="pres">
      <dgm:prSet presAssocID="{54CD91DE-A655-45FF-8472-62E30BA8D2A7}" presName="sibTrans" presStyleLbl="sibTrans2D1" presStyleIdx="0" presStyleCnt="2"/>
      <dgm:spPr/>
      <dgm:t>
        <a:bodyPr/>
        <a:lstStyle/>
        <a:p>
          <a:endParaRPr lang="en-US"/>
        </a:p>
      </dgm:t>
    </dgm:pt>
    <dgm:pt modelId="{B9D70BB1-06FB-4DA2-9703-2E53833F8D2F}" type="pres">
      <dgm:prSet presAssocID="{54CD91DE-A655-45FF-8472-62E30BA8D2A7}" presName="connectorText" presStyleLbl="sibTrans2D1" presStyleIdx="0" presStyleCnt="2"/>
      <dgm:spPr/>
      <dgm:t>
        <a:bodyPr/>
        <a:lstStyle/>
        <a:p>
          <a:endParaRPr lang="en-US"/>
        </a:p>
      </dgm:t>
    </dgm:pt>
    <dgm:pt modelId="{D51F755E-7F26-45C9-B60A-8E824409C892}" type="pres">
      <dgm:prSet presAssocID="{F8D5519F-BFDD-4F48-A813-EB054E900305}" presName="node" presStyleLbl="node1" presStyleIdx="1" presStyleCnt="3">
        <dgm:presLayoutVars>
          <dgm:bulletEnabled val="1"/>
        </dgm:presLayoutVars>
      </dgm:prSet>
      <dgm:spPr/>
      <dgm:t>
        <a:bodyPr/>
        <a:lstStyle/>
        <a:p>
          <a:endParaRPr lang="en-US"/>
        </a:p>
      </dgm:t>
    </dgm:pt>
    <dgm:pt modelId="{82D7E11C-D836-46B6-AD21-18649CC26D0A}" type="pres">
      <dgm:prSet presAssocID="{B757407A-C6BC-4082-BD3B-F8C3BBF7AF22}" presName="sibTrans" presStyleLbl="sibTrans2D1" presStyleIdx="1" presStyleCnt="2"/>
      <dgm:spPr/>
      <dgm:t>
        <a:bodyPr/>
        <a:lstStyle/>
        <a:p>
          <a:endParaRPr lang="en-US"/>
        </a:p>
      </dgm:t>
    </dgm:pt>
    <dgm:pt modelId="{3F6937A2-F147-40D5-91FA-23D1C343BB2A}" type="pres">
      <dgm:prSet presAssocID="{B757407A-C6BC-4082-BD3B-F8C3BBF7AF22}" presName="connectorText" presStyleLbl="sibTrans2D1" presStyleIdx="1" presStyleCnt="2"/>
      <dgm:spPr/>
      <dgm:t>
        <a:bodyPr/>
        <a:lstStyle/>
        <a:p>
          <a:endParaRPr lang="en-US"/>
        </a:p>
      </dgm:t>
    </dgm:pt>
    <dgm:pt modelId="{6934EDC3-A5C9-4F03-A990-4A377543E06C}" type="pres">
      <dgm:prSet presAssocID="{0E3A0BF9-3E95-4C9D-B0EF-FDC2F45B6964}" presName="node" presStyleLbl="node1" presStyleIdx="2" presStyleCnt="3">
        <dgm:presLayoutVars>
          <dgm:bulletEnabled val="1"/>
        </dgm:presLayoutVars>
      </dgm:prSet>
      <dgm:spPr/>
      <dgm:t>
        <a:bodyPr/>
        <a:lstStyle/>
        <a:p>
          <a:endParaRPr lang="en-US"/>
        </a:p>
      </dgm:t>
    </dgm:pt>
  </dgm:ptLst>
  <dgm:cxnLst>
    <dgm:cxn modelId="{A39A14DC-061F-4341-B8F6-BBC65C6FA5EA}" type="presOf" srcId="{B757407A-C6BC-4082-BD3B-F8C3BBF7AF22}" destId="{3F6937A2-F147-40D5-91FA-23D1C343BB2A}" srcOrd="1" destOrd="0" presId="urn:microsoft.com/office/officeart/2005/8/layout/process2"/>
    <dgm:cxn modelId="{925F9746-3EB3-4354-8968-FD9896CC4918}" type="presOf" srcId="{1B4E451A-4D58-4B2B-9952-4A6EEE39AE36}" destId="{03978935-D8C2-4514-ACEE-5F515E58F4D7}" srcOrd="0" destOrd="0" presId="urn:microsoft.com/office/officeart/2005/8/layout/process2"/>
    <dgm:cxn modelId="{373832CC-4A13-49FB-A481-66B1D9A6262C}" type="presOf" srcId="{54CD91DE-A655-45FF-8472-62E30BA8D2A7}" destId="{51865941-3A04-4660-908A-B962C087F68B}" srcOrd="0" destOrd="0" presId="urn:microsoft.com/office/officeart/2005/8/layout/process2"/>
    <dgm:cxn modelId="{124C0F40-16FF-4422-9D92-271557813D78}" srcId="{1B4E451A-4D58-4B2B-9952-4A6EEE39AE36}" destId="{0E3A0BF9-3E95-4C9D-B0EF-FDC2F45B6964}" srcOrd="2" destOrd="0" parTransId="{BEA274B1-8F4A-44D3-94F0-DB823D10BB0F}" sibTransId="{86D46504-01FE-4B4E-9A73-35DDC45A712D}"/>
    <dgm:cxn modelId="{0833A62E-4241-4C78-BF99-BE9779D3AC08}" type="presOf" srcId="{F8D5519F-BFDD-4F48-A813-EB054E900305}" destId="{D51F755E-7F26-45C9-B60A-8E824409C892}" srcOrd="0" destOrd="0" presId="urn:microsoft.com/office/officeart/2005/8/layout/process2"/>
    <dgm:cxn modelId="{1BBC9E6C-DC7A-426B-A8DB-C86F9C2E4270}" type="presOf" srcId="{B53FF3D8-9DF5-4E62-BCAA-67CF1DF599EF}" destId="{D5D46DC3-DAEA-4A55-A598-088A8DEEE026}" srcOrd="0" destOrd="0" presId="urn:microsoft.com/office/officeart/2005/8/layout/process2"/>
    <dgm:cxn modelId="{B4BACB62-0CF3-466A-8952-D1069257B2DF}" srcId="{1B4E451A-4D58-4B2B-9952-4A6EEE39AE36}" destId="{B53FF3D8-9DF5-4E62-BCAA-67CF1DF599EF}" srcOrd="0" destOrd="0" parTransId="{46DB2064-13F8-47D7-B22B-B036DA064CDF}" sibTransId="{54CD91DE-A655-45FF-8472-62E30BA8D2A7}"/>
    <dgm:cxn modelId="{9F2417D6-3614-4572-9FE9-41242D46D6C8}" type="presOf" srcId="{54CD91DE-A655-45FF-8472-62E30BA8D2A7}" destId="{B9D70BB1-06FB-4DA2-9703-2E53833F8D2F}" srcOrd="1" destOrd="0" presId="urn:microsoft.com/office/officeart/2005/8/layout/process2"/>
    <dgm:cxn modelId="{E4333D8A-4791-48CB-8C4A-A8EC89772AAF}" type="presOf" srcId="{0E3A0BF9-3E95-4C9D-B0EF-FDC2F45B6964}" destId="{6934EDC3-A5C9-4F03-A990-4A377543E06C}" srcOrd="0" destOrd="0" presId="urn:microsoft.com/office/officeart/2005/8/layout/process2"/>
    <dgm:cxn modelId="{880534AB-E159-4287-B0D1-B0D0DB73D792}" type="presOf" srcId="{B757407A-C6BC-4082-BD3B-F8C3BBF7AF22}" destId="{82D7E11C-D836-46B6-AD21-18649CC26D0A}" srcOrd="0" destOrd="0" presId="urn:microsoft.com/office/officeart/2005/8/layout/process2"/>
    <dgm:cxn modelId="{FEFFFB06-AE63-4DEA-9F26-EFE8FF4EF1B6}" srcId="{1B4E451A-4D58-4B2B-9952-4A6EEE39AE36}" destId="{F8D5519F-BFDD-4F48-A813-EB054E900305}" srcOrd="1" destOrd="0" parTransId="{1F9F270B-5090-4E17-B420-0E195D8F9D02}" sibTransId="{B757407A-C6BC-4082-BD3B-F8C3BBF7AF22}"/>
    <dgm:cxn modelId="{5D492D30-039C-4889-970D-3CF687461A36}" type="presParOf" srcId="{03978935-D8C2-4514-ACEE-5F515E58F4D7}" destId="{D5D46DC3-DAEA-4A55-A598-088A8DEEE026}" srcOrd="0" destOrd="0" presId="urn:microsoft.com/office/officeart/2005/8/layout/process2"/>
    <dgm:cxn modelId="{4343C61B-1DFA-42DB-A1A6-E11E00E3E6C9}" type="presParOf" srcId="{03978935-D8C2-4514-ACEE-5F515E58F4D7}" destId="{51865941-3A04-4660-908A-B962C087F68B}" srcOrd="1" destOrd="0" presId="urn:microsoft.com/office/officeart/2005/8/layout/process2"/>
    <dgm:cxn modelId="{23BED3D1-74FA-4816-8374-F8A3E119A239}" type="presParOf" srcId="{51865941-3A04-4660-908A-B962C087F68B}" destId="{B9D70BB1-06FB-4DA2-9703-2E53833F8D2F}" srcOrd="0" destOrd="0" presId="urn:microsoft.com/office/officeart/2005/8/layout/process2"/>
    <dgm:cxn modelId="{70BCA257-0E38-45C1-9DF9-B6427C7D1D3B}" type="presParOf" srcId="{03978935-D8C2-4514-ACEE-5F515E58F4D7}" destId="{D51F755E-7F26-45C9-B60A-8E824409C892}" srcOrd="2" destOrd="0" presId="urn:microsoft.com/office/officeart/2005/8/layout/process2"/>
    <dgm:cxn modelId="{3FC93D2A-E660-4392-82FA-4788FFFD18F7}" type="presParOf" srcId="{03978935-D8C2-4514-ACEE-5F515E58F4D7}" destId="{82D7E11C-D836-46B6-AD21-18649CC26D0A}" srcOrd="3" destOrd="0" presId="urn:microsoft.com/office/officeart/2005/8/layout/process2"/>
    <dgm:cxn modelId="{F364835C-9CBD-4C8B-A622-9364B01BFF31}" type="presParOf" srcId="{82D7E11C-D836-46B6-AD21-18649CC26D0A}" destId="{3F6937A2-F147-40D5-91FA-23D1C343BB2A}" srcOrd="0" destOrd="0" presId="urn:microsoft.com/office/officeart/2005/8/layout/process2"/>
    <dgm:cxn modelId="{2AE3C6B2-9C3D-4EE7-99C1-877720592595}" type="presParOf" srcId="{03978935-D8C2-4514-ACEE-5F515E58F4D7}" destId="{6934EDC3-A5C9-4F03-A990-4A377543E06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E451A-4D58-4B2B-9952-4A6EEE39AE36}" type="doc">
      <dgm:prSet loTypeId="urn:microsoft.com/office/officeart/2005/8/layout/process2" loCatId="process" qsTypeId="urn:microsoft.com/office/officeart/2005/8/quickstyle/3d2" qsCatId="3D" csTypeId="urn:microsoft.com/office/officeart/2005/8/colors/accent1_2#11" csCatId="accent1" phldr="1"/>
      <dgm:spPr>
        <a:scene3d>
          <a:camera prst="orthographicFront">
            <a:rot lat="0" lon="0" rev="0"/>
          </a:camera>
          <a:lightRig rig="contrasting" dir="t">
            <a:rot lat="0" lon="0" rev="1500000"/>
          </a:lightRig>
        </a:scene3d>
      </dgm:spPr>
    </dgm:pt>
    <dgm:pt modelId="{B53FF3D8-9DF5-4E62-BCAA-67CF1DF599EF}">
      <dgm:prSet phldrT="[Tex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BEFORE</a:t>
          </a:r>
          <a:endParaRPr lang="en-US" sz="2800" b="1" dirty="0">
            <a:latin typeface="Century Gothic" pitchFamily="34" charset="0"/>
          </a:endParaRPr>
        </a:p>
      </dgm:t>
    </dgm:pt>
    <dgm:pt modelId="{46DB2064-13F8-47D7-B22B-B036DA064CDF}" type="parTrans" cxnId="{B4BACB62-0CF3-466A-8952-D1069257B2DF}">
      <dgm:prSet/>
      <dgm:spPr/>
      <dgm:t>
        <a:bodyPr/>
        <a:lstStyle/>
        <a:p>
          <a:endParaRPr lang="en-US"/>
        </a:p>
      </dgm:t>
    </dgm:pt>
    <dgm:pt modelId="{54CD91DE-A655-45FF-8472-62E30BA8D2A7}" type="sibTrans" cxnId="{B4BACB62-0CF3-466A-8952-D1069257B2DF}">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8D5519F-BFDD-4F48-A813-EB054E900305}">
      <dgm:prSet phldrT="[Tex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DURING</a:t>
          </a:r>
          <a:endParaRPr lang="en-US" sz="2800" b="1" dirty="0">
            <a:latin typeface="Century Gothic" pitchFamily="34" charset="0"/>
          </a:endParaRPr>
        </a:p>
      </dgm:t>
    </dgm:pt>
    <dgm:pt modelId="{1F9F270B-5090-4E17-B420-0E195D8F9D02}" type="parTrans" cxnId="{FEFFFB06-AE63-4DEA-9F26-EFE8FF4EF1B6}">
      <dgm:prSet/>
      <dgm:spPr/>
      <dgm:t>
        <a:bodyPr/>
        <a:lstStyle/>
        <a:p>
          <a:endParaRPr lang="en-US"/>
        </a:p>
      </dgm:t>
    </dgm:pt>
    <dgm:pt modelId="{B757407A-C6BC-4082-BD3B-F8C3BBF7AF22}" type="sibTrans" cxnId="{FEFFFB06-AE63-4DEA-9F26-EFE8FF4EF1B6}">
      <dgm:prSet/>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0E3A0BF9-3E95-4C9D-B0EF-FDC2F45B6964}">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smtClean="0">
              <a:latin typeface="Century Gothic" pitchFamily="34" charset="0"/>
            </a:rPr>
            <a:t>AFTER</a:t>
          </a:r>
        </a:p>
        <a:p>
          <a:r>
            <a:rPr lang="en-US" sz="2000" b="0" dirty="0" smtClean="0">
              <a:latin typeface="Century Gothic" pitchFamily="34" charset="0"/>
            </a:rPr>
            <a:t>15 Minutes</a:t>
          </a:r>
          <a:endParaRPr lang="en-US" sz="2000" b="1" dirty="0">
            <a:latin typeface="Century Gothic" pitchFamily="34" charset="0"/>
          </a:endParaRPr>
        </a:p>
      </dgm:t>
    </dgm:pt>
    <dgm:pt modelId="{BEA274B1-8F4A-44D3-94F0-DB823D10BB0F}" type="parTrans" cxnId="{124C0F40-16FF-4422-9D92-271557813D78}">
      <dgm:prSet/>
      <dgm:spPr/>
      <dgm:t>
        <a:bodyPr/>
        <a:lstStyle/>
        <a:p>
          <a:endParaRPr lang="en-US"/>
        </a:p>
      </dgm:t>
    </dgm:pt>
    <dgm:pt modelId="{86D46504-01FE-4B4E-9A73-35DDC45A712D}" type="sibTrans" cxnId="{124C0F40-16FF-4422-9D92-271557813D78}">
      <dgm:prSet/>
      <dgm:spPr/>
      <dgm:t>
        <a:bodyPr/>
        <a:lstStyle/>
        <a:p>
          <a:endParaRPr lang="en-US"/>
        </a:p>
      </dgm:t>
    </dgm:pt>
    <dgm:pt modelId="{03978935-D8C2-4514-ACEE-5F515E58F4D7}" type="pres">
      <dgm:prSet presAssocID="{1B4E451A-4D58-4B2B-9952-4A6EEE39AE36}" presName="linearFlow" presStyleCnt="0">
        <dgm:presLayoutVars>
          <dgm:resizeHandles val="exact"/>
        </dgm:presLayoutVars>
      </dgm:prSet>
      <dgm:spPr/>
    </dgm:pt>
    <dgm:pt modelId="{D5D46DC3-DAEA-4A55-A598-088A8DEEE026}" type="pres">
      <dgm:prSet presAssocID="{B53FF3D8-9DF5-4E62-BCAA-67CF1DF599EF}" presName="node" presStyleLbl="node1" presStyleIdx="0" presStyleCnt="3">
        <dgm:presLayoutVars>
          <dgm:bulletEnabled val="1"/>
        </dgm:presLayoutVars>
      </dgm:prSet>
      <dgm:spPr/>
      <dgm:t>
        <a:bodyPr/>
        <a:lstStyle/>
        <a:p>
          <a:endParaRPr lang="en-US"/>
        </a:p>
      </dgm:t>
    </dgm:pt>
    <dgm:pt modelId="{51865941-3A04-4660-908A-B962C087F68B}" type="pres">
      <dgm:prSet presAssocID="{54CD91DE-A655-45FF-8472-62E30BA8D2A7}" presName="sibTrans" presStyleLbl="sibTrans2D1" presStyleIdx="0" presStyleCnt="2"/>
      <dgm:spPr/>
      <dgm:t>
        <a:bodyPr/>
        <a:lstStyle/>
        <a:p>
          <a:endParaRPr lang="en-US"/>
        </a:p>
      </dgm:t>
    </dgm:pt>
    <dgm:pt modelId="{B9D70BB1-06FB-4DA2-9703-2E53833F8D2F}" type="pres">
      <dgm:prSet presAssocID="{54CD91DE-A655-45FF-8472-62E30BA8D2A7}" presName="connectorText" presStyleLbl="sibTrans2D1" presStyleIdx="0" presStyleCnt="2"/>
      <dgm:spPr/>
      <dgm:t>
        <a:bodyPr/>
        <a:lstStyle/>
        <a:p>
          <a:endParaRPr lang="en-US"/>
        </a:p>
      </dgm:t>
    </dgm:pt>
    <dgm:pt modelId="{D51F755E-7F26-45C9-B60A-8E824409C892}" type="pres">
      <dgm:prSet presAssocID="{F8D5519F-BFDD-4F48-A813-EB054E900305}" presName="node" presStyleLbl="node1" presStyleIdx="1" presStyleCnt="3">
        <dgm:presLayoutVars>
          <dgm:bulletEnabled val="1"/>
        </dgm:presLayoutVars>
      </dgm:prSet>
      <dgm:spPr/>
      <dgm:t>
        <a:bodyPr/>
        <a:lstStyle/>
        <a:p>
          <a:endParaRPr lang="en-US"/>
        </a:p>
      </dgm:t>
    </dgm:pt>
    <dgm:pt modelId="{82D7E11C-D836-46B6-AD21-18649CC26D0A}" type="pres">
      <dgm:prSet presAssocID="{B757407A-C6BC-4082-BD3B-F8C3BBF7AF22}" presName="sibTrans" presStyleLbl="sibTrans2D1" presStyleIdx="1" presStyleCnt="2"/>
      <dgm:spPr/>
      <dgm:t>
        <a:bodyPr/>
        <a:lstStyle/>
        <a:p>
          <a:endParaRPr lang="en-US"/>
        </a:p>
      </dgm:t>
    </dgm:pt>
    <dgm:pt modelId="{3F6937A2-F147-40D5-91FA-23D1C343BB2A}" type="pres">
      <dgm:prSet presAssocID="{B757407A-C6BC-4082-BD3B-F8C3BBF7AF22}" presName="connectorText" presStyleLbl="sibTrans2D1" presStyleIdx="1" presStyleCnt="2"/>
      <dgm:spPr/>
      <dgm:t>
        <a:bodyPr/>
        <a:lstStyle/>
        <a:p>
          <a:endParaRPr lang="en-US"/>
        </a:p>
      </dgm:t>
    </dgm:pt>
    <dgm:pt modelId="{6934EDC3-A5C9-4F03-A990-4A377543E06C}" type="pres">
      <dgm:prSet presAssocID="{0E3A0BF9-3E95-4C9D-B0EF-FDC2F45B6964}" presName="node" presStyleLbl="node1" presStyleIdx="2" presStyleCnt="3">
        <dgm:presLayoutVars>
          <dgm:bulletEnabled val="1"/>
        </dgm:presLayoutVars>
      </dgm:prSet>
      <dgm:spPr/>
      <dgm:t>
        <a:bodyPr/>
        <a:lstStyle/>
        <a:p>
          <a:endParaRPr lang="en-US"/>
        </a:p>
      </dgm:t>
    </dgm:pt>
  </dgm:ptLst>
  <dgm:cxnLst>
    <dgm:cxn modelId="{31C5A366-7A6C-4CDC-9A76-5793BF43FD08}" type="presOf" srcId="{0E3A0BF9-3E95-4C9D-B0EF-FDC2F45B6964}" destId="{6934EDC3-A5C9-4F03-A990-4A377543E06C}" srcOrd="0" destOrd="0" presId="urn:microsoft.com/office/officeart/2005/8/layout/process2"/>
    <dgm:cxn modelId="{56B886B3-925A-4FA4-A7E9-F9567CAFCD56}" type="presOf" srcId="{B757407A-C6BC-4082-BD3B-F8C3BBF7AF22}" destId="{3F6937A2-F147-40D5-91FA-23D1C343BB2A}" srcOrd="1" destOrd="0" presId="urn:microsoft.com/office/officeart/2005/8/layout/process2"/>
    <dgm:cxn modelId="{14A2E4BD-3048-4D56-BECC-A443C849EE23}" type="presOf" srcId="{B53FF3D8-9DF5-4E62-BCAA-67CF1DF599EF}" destId="{D5D46DC3-DAEA-4A55-A598-088A8DEEE026}" srcOrd="0" destOrd="0" presId="urn:microsoft.com/office/officeart/2005/8/layout/process2"/>
    <dgm:cxn modelId="{AAF22D3E-D944-4F04-8E82-E86C84E5F801}" type="presOf" srcId="{B757407A-C6BC-4082-BD3B-F8C3BBF7AF22}" destId="{82D7E11C-D836-46B6-AD21-18649CC26D0A}" srcOrd="0" destOrd="0" presId="urn:microsoft.com/office/officeart/2005/8/layout/process2"/>
    <dgm:cxn modelId="{124C0F40-16FF-4422-9D92-271557813D78}" srcId="{1B4E451A-4D58-4B2B-9952-4A6EEE39AE36}" destId="{0E3A0BF9-3E95-4C9D-B0EF-FDC2F45B6964}" srcOrd="2" destOrd="0" parTransId="{BEA274B1-8F4A-44D3-94F0-DB823D10BB0F}" sibTransId="{86D46504-01FE-4B4E-9A73-35DDC45A712D}"/>
    <dgm:cxn modelId="{1E1755A8-7B68-44E1-AEF1-11A9C10E56C5}" type="presOf" srcId="{54CD91DE-A655-45FF-8472-62E30BA8D2A7}" destId="{51865941-3A04-4660-908A-B962C087F68B}" srcOrd="0" destOrd="0" presId="urn:microsoft.com/office/officeart/2005/8/layout/process2"/>
    <dgm:cxn modelId="{B4BACB62-0CF3-466A-8952-D1069257B2DF}" srcId="{1B4E451A-4D58-4B2B-9952-4A6EEE39AE36}" destId="{B53FF3D8-9DF5-4E62-BCAA-67CF1DF599EF}" srcOrd="0" destOrd="0" parTransId="{46DB2064-13F8-47D7-B22B-B036DA064CDF}" sibTransId="{54CD91DE-A655-45FF-8472-62E30BA8D2A7}"/>
    <dgm:cxn modelId="{77EC458B-8B66-4266-804C-C0863B10C810}" type="presOf" srcId="{1B4E451A-4D58-4B2B-9952-4A6EEE39AE36}" destId="{03978935-D8C2-4514-ACEE-5F515E58F4D7}" srcOrd="0" destOrd="0" presId="urn:microsoft.com/office/officeart/2005/8/layout/process2"/>
    <dgm:cxn modelId="{D3F9EE02-6AE6-4805-8BC4-5EEE79F95C83}" type="presOf" srcId="{F8D5519F-BFDD-4F48-A813-EB054E900305}" destId="{D51F755E-7F26-45C9-B60A-8E824409C892}" srcOrd="0" destOrd="0" presId="urn:microsoft.com/office/officeart/2005/8/layout/process2"/>
    <dgm:cxn modelId="{FEFFFB06-AE63-4DEA-9F26-EFE8FF4EF1B6}" srcId="{1B4E451A-4D58-4B2B-9952-4A6EEE39AE36}" destId="{F8D5519F-BFDD-4F48-A813-EB054E900305}" srcOrd="1" destOrd="0" parTransId="{1F9F270B-5090-4E17-B420-0E195D8F9D02}" sibTransId="{B757407A-C6BC-4082-BD3B-F8C3BBF7AF22}"/>
    <dgm:cxn modelId="{3E2087CE-D72D-43DF-ABFA-FBB752A0289D}" type="presOf" srcId="{54CD91DE-A655-45FF-8472-62E30BA8D2A7}" destId="{B9D70BB1-06FB-4DA2-9703-2E53833F8D2F}" srcOrd="1" destOrd="0" presId="urn:microsoft.com/office/officeart/2005/8/layout/process2"/>
    <dgm:cxn modelId="{CCAC6754-4DAF-416B-B960-592C04EDB35E}" type="presParOf" srcId="{03978935-D8C2-4514-ACEE-5F515E58F4D7}" destId="{D5D46DC3-DAEA-4A55-A598-088A8DEEE026}" srcOrd="0" destOrd="0" presId="urn:microsoft.com/office/officeart/2005/8/layout/process2"/>
    <dgm:cxn modelId="{DFFFD196-FF29-43C2-9BEF-8F4AE2B185FF}" type="presParOf" srcId="{03978935-D8C2-4514-ACEE-5F515E58F4D7}" destId="{51865941-3A04-4660-908A-B962C087F68B}" srcOrd="1" destOrd="0" presId="urn:microsoft.com/office/officeart/2005/8/layout/process2"/>
    <dgm:cxn modelId="{DE5E6B4E-617F-441B-BD3F-12BB8D4519CC}" type="presParOf" srcId="{51865941-3A04-4660-908A-B962C087F68B}" destId="{B9D70BB1-06FB-4DA2-9703-2E53833F8D2F}" srcOrd="0" destOrd="0" presId="urn:microsoft.com/office/officeart/2005/8/layout/process2"/>
    <dgm:cxn modelId="{131748C8-0744-4406-8D34-C1AC60BA9A34}" type="presParOf" srcId="{03978935-D8C2-4514-ACEE-5F515E58F4D7}" destId="{D51F755E-7F26-45C9-B60A-8E824409C892}" srcOrd="2" destOrd="0" presId="urn:microsoft.com/office/officeart/2005/8/layout/process2"/>
    <dgm:cxn modelId="{ADAB7636-8DDB-4FA1-A718-5EEA58ABB3B3}" type="presParOf" srcId="{03978935-D8C2-4514-ACEE-5F515E58F4D7}" destId="{82D7E11C-D836-46B6-AD21-18649CC26D0A}" srcOrd="3" destOrd="0" presId="urn:microsoft.com/office/officeart/2005/8/layout/process2"/>
    <dgm:cxn modelId="{DE7B5A62-5E2D-4FB1-BEEC-94427329BED4}" type="presParOf" srcId="{82D7E11C-D836-46B6-AD21-18649CC26D0A}" destId="{3F6937A2-F147-40D5-91FA-23D1C343BB2A}" srcOrd="0" destOrd="0" presId="urn:microsoft.com/office/officeart/2005/8/layout/process2"/>
    <dgm:cxn modelId="{5B1249E5-360C-4FE4-81A3-54C19567D6AA}" type="presParOf" srcId="{03978935-D8C2-4514-ACEE-5F515E58F4D7}" destId="{6934EDC3-A5C9-4F03-A990-4A377543E06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7D69E4-FCDC-4BC8-8443-CE831D72E150}" type="doc">
      <dgm:prSet loTypeId="urn:microsoft.com/office/officeart/2005/8/layout/hierarchy4" loCatId="list" qsTypeId="urn:microsoft.com/office/officeart/2005/8/quickstyle/3d2"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61D159A3-6765-4695-B8AA-D43CC292583A}">
      <dgm:prSet phldrT="[Tex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algn="ctr">
            <a:lnSpc>
              <a:spcPct val="100000"/>
            </a:lnSpc>
            <a:spcBef>
              <a:spcPts val="600"/>
            </a:spcBef>
            <a:spcAft>
              <a:spcPts val="600"/>
            </a:spcAft>
          </a:pPr>
          <a:r>
            <a:rPr lang="en-US" sz="2000" b="1" dirty="0" smtClean="0">
              <a:solidFill>
                <a:schemeClr val="bg1">
                  <a:lumMod val="65000"/>
                </a:schemeClr>
              </a:solidFill>
              <a:latin typeface="Century Gothic"/>
              <a:cs typeface="Century Gothic"/>
            </a:rPr>
            <a:t>Overarching Habits of Mind</a:t>
          </a:r>
        </a:p>
        <a:p>
          <a:pPr algn="l">
            <a:lnSpc>
              <a:spcPct val="100000"/>
            </a:lnSpc>
            <a:spcBef>
              <a:spcPts val="600"/>
            </a:spcBef>
            <a:spcAft>
              <a:spcPts val="600"/>
            </a:spcAft>
          </a:pPr>
          <a:r>
            <a:rPr lang="en-US" sz="2000" b="1" dirty="0" smtClean="0">
              <a:solidFill>
                <a:schemeClr val="bg1">
                  <a:lumMod val="65000"/>
                </a:schemeClr>
              </a:solidFill>
              <a:latin typeface="Century Gothic"/>
              <a:cs typeface="Century Gothic"/>
            </a:rPr>
            <a:t>MP1</a:t>
          </a:r>
          <a:r>
            <a:rPr lang="en-US" sz="2000" b="1" dirty="0" smtClean="0">
              <a:solidFill>
                <a:srgbClr val="FFFF00"/>
              </a:solidFill>
              <a:latin typeface="Century Gothic"/>
              <a:cs typeface="Century Gothic"/>
            </a:rPr>
            <a:t> </a:t>
          </a:r>
          <a:r>
            <a:rPr lang="en-US" sz="2000" b="1" dirty="0" smtClean="0">
              <a:solidFill>
                <a:schemeClr val="bg1"/>
              </a:solidFill>
              <a:latin typeface="Century Gothic"/>
              <a:cs typeface="Century Gothic"/>
            </a:rPr>
            <a:t>Make sense of problems and persevere in solving them.</a:t>
          </a:r>
          <a:r>
            <a:rPr lang="en-US" sz="2000" b="1" baseline="30000" dirty="0" smtClean="0">
              <a:solidFill>
                <a:srgbClr val="FFFF00"/>
              </a:solidFill>
              <a:latin typeface="Century Gothic"/>
              <a:cs typeface="Century Gothic"/>
              <a:sym typeface="Wingdings"/>
            </a:rPr>
            <a:t></a:t>
          </a:r>
          <a:endParaRPr lang="en-US" sz="2000" b="1" baseline="30000" dirty="0" smtClean="0">
            <a:solidFill>
              <a:srgbClr val="FFFF00"/>
            </a:solidFill>
            <a:latin typeface="Century Gothic"/>
            <a:cs typeface="Century Gothic"/>
          </a:endParaRPr>
        </a:p>
        <a:p>
          <a:pPr algn="l">
            <a:lnSpc>
              <a:spcPct val="100000"/>
            </a:lnSpc>
            <a:spcBef>
              <a:spcPts val="600"/>
            </a:spcBef>
            <a:spcAft>
              <a:spcPts val="600"/>
            </a:spcAft>
          </a:pPr>
          <a:r>
            <a:rPr lang="en-US" sz="2000" b="1" dirty="0" smtClean="0">
              <a:solidFill>
                <a:schemeClr val="bg1">
                  <a:lumMod val="65000"/>
                </a:schemeClr>
              </a:solidFill>
              <a:latin typeface="Century Gothic"/>
              <a:cs typeface="Century Gothic"/>
            </a:rPr>
            <a:t>MP6 </a:t>
          </a:r>
          <a:r>
            <a:rPr lang="en-US" sz="2000" b="1" dirty="0" smtClean="0">
              <a:solidFill>
                <a:schemeClr val="bg1"/>
              </a:solidFill>
              <a:latin typeface="Century Gothic"/>
              <a:cs typeface="Century Gothic"/>
            </a:rPr>
            <a:t>Attend to precision.</a:t>
          </a:r>
          <a:endParaRPr lang="en-US" sz="2000" dirty="0">
            <a:solidFill>
              <a:schemeClr val="bg1"/>
            </a:solidFill>
            <a:latin typeface="Century Gothic"/>
            <a:cs typeface="Century Gothic"/>
          </a:endParaRPr>
        </a:p>
      </dgm:t>
    </dgm:pt>
    <dgm:pt modelId="{8B1F29DC-3B62-49EF-AD9E-C58DA6B19017}" type="parTrans" cxnId="{ADFFF9A5-0672-4DDD-A330-C1320D04D1FA}">
      <dgm:prSet/>
      <dgm:spPr/>
      <dgm:t>
        <a:bodyPr/>
        <a:lstStyle/>
        <a:p>
          <a:endParaRPr lang="en-US"/>
        </a:p>
      </dgm:t>
    </dgm:pt>
    <dgm:pt modelId="{6C228802-3E37-4408-8984-715E9D95C83B}" type="sibTrans" cxnId="{ADFFF9A5-0672-4DDD-A330-C1320D04D1FA}">
      <dgm:prSet/>
      <dgm:spPr/>
      <dgm:t>
        <a:bodyPr/>
        <a:lstStyle/>
        <a:p>
          <a:endParaRPr lang="en-US"/>
        </a:p>
      </dgm:t>
    </dgm:pt>
    <dgm:pt modelId="{D32605DD-EA4E-4D5B-8A73-64A447654053}">
      <dgm:prSet phldrT="[Tex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algn="ctr">
            <a:lnSpc>
              <a:spcPct val="100000"/>
            </a:lnSpc>
            <a:spcBef>
              <a:spcPts val="600"/>
            </a:spcBef>
            <a:spcAft>
              <a:spcPts val="600"/>
            </a:spcAft>
          </a:pPr>
          <a:r>
            <a:rPr lang="en-US" sz="2000" b="1" dirty="0" smtClean="0">
              <a:solidFill>
                <a:schemeClr val="tx1"/>
              </a:solidFill>
              <a:latin typeface="Century Gothic"/>
              <a:cs typeface="Century Gothic"/>
            </a:rPr>
            <a:t>Reasoning &amp; Explaining</a:t>
          </a:r>
        </a:p>
        <a:p>
          <a:pPr algn="l">
            <a:lnSpc>
              <a:spcPct val="100000"/>
            </a:lnSpc>
            <a:spcBef>
              <a:spcPts val="600"/>
            </a:spcBef>
            <a:spcAft>
              <a:spcPts val="600"/>
            </a:spcAft>
          </a:pPr>
          <a:r>
            <a:rPr lang="en-US" sz="2000" b="1" dirty="0" smtClean="0">
              <a:solidFill>
                <a:schemeClr val="tx1"/>
              </a:solidFill>
              <a:latin typeface="Century Gothic"/>
              <a:cs typeface="Century Gothic"/>
            </a:rPr>
            <a:t>MP2</a:t>
          </a:r>
          <a:r>
            <a:rPr lang="en-US" sz="2000" b="1" dirty="0" smtClean="0">
              <a:solidFill>
                <a:schemeClr val="bg1"/>
              </a:solidFill>
              <a:latin typeface="Century Gothic"/>
              <a:cs typeface="Century Gothic"/>
            </a:rPr>
            <a:t> Reason abstractly and quantitatively.</a:t>
          </a:r>
        </a:p>
        <a:p>
          <a:pPr algn="l">
            <a:lnSpc>
              <a:spcPct val="100000"/>
            </a:lnSpc>
            <a:spcBef>
              <a:spcPts val="600"/>
            </a:spcBef>
            <a:spcAft>
              <a:spcPts val="600"/>
            </a:spcAft>
          </a:pPr>
          <a:r>
            <a:rPr lang="en-US" sz="2000" b="1" dirty="0" smtClean="0">
              <a:solidFill>
                <a:schemeClr val="tx1"/>
              </a:solidFill>
              <a:latin typeface="Century Gothic"/>
              <a:cs typeface="Century Gothic"/>
            </a:rPr>
            <a:t>MP3 </a:t>
          </a:r>
          <a:r>
            <a:rPr lang="en-US" sz="2000" b="1" dirty="0" smtClean="0">
              <a:latin typeface="Century Gothic"/>
              <a:cs typeface="Century Gothic"/>
            </a:rPr>
            <a:t>Construct viable arguments and critique the reasoning of others.</a:t>
          </a:r>
          <a:r>
            <a:rPr lang="en-US" sz="2000" b="1" baseline="30000" dirty="0" smtClean="0">
              <a:solidFill>
                <a:srgbClr val="FFFF00"/>
              </a:solidFill>
              <a:latin typeface="Century Gothic"/>
              <a:cs typeface="Century Gothic"/>
              <a:sym typeface="Wingdings"/>
            </a:rPr>
            <a:t></a:t>
          </a:r>
          <a:endParaRPr lang="en-US" sz="2000" baseline="30000" dirty="0">
            <a:solidFill>
              <a:srgbClr val="FFFF00"/>
            </a:solidFill>
            <a:latin typeface="Century Gothic"/>
            <a:cs typeface="Century Gothic"/>
          </a:endParaRPr>
        </a:p>
      </dgm:t>
    </dgm:pt>
    <dgm:pt modelId="{1E7FBC34-DF64-4B25-8F04-24776BCE6778}" type="parTrans" cxnId="{8C93E5D2-4D87-4D5B-B348-D9F3E2FE5A1E}">
      <dgm:prSet/>
      <dgm:spPr/>
      <dgm:t>
        <a:bodyPr/>
        <a:lstStyle/>
        <a:p>
          <a:endParaRPr lang="en-US"/>
        </a:p>
      </dgm:t>
    </dgm:pt>
    <dgm:pt modelId="{0EECD5B5-FED5-4A4C-A9B8-6D63DC18488C}" type="sibTrans" cxnId="{8C93E5D2-4D87-4D5B-B348-D9F3E2FE5A1E}">
      <dgm:prSet/>
      <dgm:spPr/>
      <dgm:t>
        <a:bodyPr/>
        <a:lstStyle/>
        <a:p>
          <a:endParaRPr lang="en-US"/>
        </a:p>
      </dgm:t>
    </dgm:pt>
    <dgm:pt modelId="{48408BBD-DA20-4D3D-8CAE-04A650139145}">
      <dgm:prSe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algn="ctr">
            <a:lnSpc>
              <a:spcPct val="100000"/>
            </a:lnSpc>
            <a:spcBef>
              <a:spcPts val="600"/>
            </a:spcBef>
            <a:spcAft>
              <a:spcPts val="600"/>
            </a:spcAft>
          </a:pPr>
          <a:r>
            <a:rPr lang="en-US" sz="2000" b="1" dirty="0" smtClean="0">
              <a:solidFill>
                <a:schemeClr val="tx1"/>
              </a:solidFill>
              <a:latin typeface="Century Gothic"/>
              <a:cs typeface="Century Gothic"/>
            </a:rPr>
            <a:t>Modeling &amp; </a:t>
          </a:r>
        </a:p>
        <a:p>
          <a:pPr algn="ctr">
            <a:lnSpc>
              <a:spcPct val="100000"/>
            </a:lnSpc>
            <a:spcBef>
              <a:spcPts val="600"/>
            </a:spcBef>
            <a:spcAft>
              <a:spcPts val="600"/>
            </a:spcAft>
          </a:pPr>
          <a:r>
            <a:rPr lang="en-US" sz="2000" b="1" dirty="0" smtClean="0">
              <a:solidFill>
                <a:schemeClr val="tx1"/>
              </a:solidFill>
              <a:latin typeface="Century Gothic"/>
              <a:cs typeface="Century Gothic"/>
            </a:rPr>
            <a:t>Using Tools</a:t>
          </a:r>
        </a:p>
        <a:p>
          <a:pPr algn="l">
            <a:lnSpc>
              <a:spcPct val="100000"/>
            </a:lnSpc>
            <a:spcBef>
              <a:spcPts val="600"/>
            </a:spcBef>
            <a:spcAft>
              <a:spcPts val="600"/>
            </a:spcAft>
          </a:pPr>
          <a:r>
            <a:rPr lang="en-US" sz="2000" b="1" dirty="0" smtClean="0">
              <a:solidFill>
                <a:schemeClr val="tx1"/>
              </a:solidFill>
              <a:latin typeface="Century Gothic"/>
              <a:cs typeface="Century Gothic"/>
            </a:rPr>
            <a:t>MP4 </a:t>
          </a:r>
          <a:r>
            <a:rPr lang="en-US" sz="2000" b="1" dirty="0" smtClean="0">
              <a:latin typeface="Century Gothic"/>
              <a:cs typeface="Century Gothic"/>
            </a:rPr>
            <a:t>Model with mathematics.</a:t>
          </a:r>
          <a:r>
            <a:rPr lang="en-US" sz="2000" b="1" baseline="30000" dirty="0" smtClean="0">
              <a:solidFill>
                <a:srgbClr val="FFFF00"/>
              </a:solidFill>
              <a:latin typeface="Century Gothic"/>
              <a:cs typeface="Century Gothic"/>
              <a:sym typeface="Wingdings"/>
            </a:rPr>
            <a:t></a:t>
          </a:r>
          <a:endParaRPr lang="en-US" sz="2000" b="1" dirty="0" smtClean="0">
            <a:solidFill>
              <a:schemeClr val="tx1"/>
            </a:solidFill>
            <a:latin typeface="Century Gothic"/>
            <a:cs typeface="Century Gothic"/>
          </a:endParaRPr>
        </a:p>
        <a:p>
          <a:pPr algn="l">
            <a:lnSpc>
              <a:spcPct val="100000"/>
            </a:lnSpc>
            <a:spcBef>
              <a:spcPts val="600"/>
            </a:spcBef>
            <a:spcAft>
              <a:spcPts val="600"/>
            </a:spcAft>
          </a:pPr>
          <a:r>
            <a:rPr lang="en-US" sz="2000" b="1" dirty="0" smtClean="0">
              <a:solidFill>
                <a:schemeClr val="tx1"/>
              </a:solidFill>
              <a:latin typeface="Century Gothic"/>
              <a:cs typeface="Century Gothic"/>
            </a:rPr>
            <a:t>MP5</a:t>
          </a:r>
          <a:r>
            <a:rPr lang="en-US" sz="2000" b="1" dirty="0" smtClean="0">
              <a:solidFill>
                <a:schemeClr val="bg1">
                  <a:lumMod val="75000"/>
                </a:schemeClr>
              </a:solidFill>
              <a:latin typeface="Century Gothic"/>
              <a:cs typeface="Century Gothic"/>
            </a:rPr>
            <a:t> </a:t>
          </a:r>
          <a:r>
            <a:rPr lang="en-US" sz="2000" b="1" dirty="0" smtClean="0">
              <a:solidFill>
                <a:schemeClr val="bg1"/>
              </a:solidFill>
              <a:latin typeface="Century Gothic"/>
              <a:cs typeface="Century Gothic"/>
            </a:rPr>
            <a:t>Use appropriate tools strategically.</a:t>
          </a:r>
          <a:endParaRPr lang="en-US" sz="2000" b="1" dirty="0">
            <a:solidFill>
              <a:schemeClr val="bg1"/>
            </a:solidFill>
            <a:latin typeface="Century Gothic"/>
            <a:cs typeface="Century Gothic"/>
          </a:endParaRPr>
        </a:p>
      </dgm:t>
    </dgm:pt>
    <dgm:pt modelId="{FE0A85C9-E59B-4083-B9F5-E74E04E4F417}" type="parTrans" cxnId="{592BA4EF-00AD-4E53-86A2-CA9BB0AB3218}">
      <dgm:prSet/>
      <dgm:spPr/>
      <dgm:t>
        <a:bodyPr/>
        <a:lstStyle/>
        <a:p>
          <a:endParaRPr lang="en-US"/>
        </a:p>
      </dgm:t>
    </dgm:pt>
    <dgm:pt modelId="{DB27C40B-255A-45A7-97AF-E11D1AB6DC3D}" type="sibTrans" cxnId="{592BA4EF-00AD-4E53-86A2-CA9BB0AB3218}">
      <dgm:prSet/>
      <dgm:spPr/>
      <dgm:t>
        <a:bodyPr/>
        <a:lstStyle/>
        <a:p>
          <a:endParaRPr lang="en-US"/>
        </a:p>
      </dgm:t>
    </dgm:pt>
    <dgm:pt modelId="{0E7F2B97-5B3D-43A3-97C9-E3AFEFC448A3}">
      <dgm:prSet custT="1"/>
      <dgm:spPr>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algn="ctr">
            <a:lnSpc>
              <a:spcPct val="100000"/>
            </a:lnSpc>
            <a:spcBef>
              <a:spcPts val="600"/>
            </a:spcBef>
            <a:spcAft>
              <a:spcPts val="600"/>
            </a:spcAft>
          </a:pPr>
          <a:r>
            <a:rPr lang="en-US" sz="2000" b="1" dirty="0" smtClean="0">
              <a:solidFill>
                <a:schemeClr val="tx1"/>
              </a:solidFill>
              <a:latin typeface="Century Gothic"/>
              <a:cs typeface="Century Gothic"/>
            </a:rPr>
            <a:t>Seeing Structure &amp; Generalizing</a:t>
          </a:r>
        </a:p>
        <a:p>
          <a:pPr algn="l">
            <a:lnSpc>
              <a:spcPct val="100000"/>
            </a:lnSpc>
            <a:spcBef>
              <a:spcPts val="600"/>
            </a:spcBef>
            <a:spcAft>
              <a:spcPts val="600"/>
            </a:spcAft>
          </a:pPr>
          <a:r>
            <a:rPr lang="en-US" sz="2000" b="1" dirty="0" smtClean="0">
              <a:solidFill>
                <a:schemeClr val="tx1"/>
              </a:solidFill>
              <a:latin typeface="Century Gothic"/>
              <a:cs typeface="Century Gothic"/>
            </a:rPr>
            <a:t>MP7</a:t>
          </a:r>
          <a:r>
            <a:rPr lang="en-US" sz="2000" b="1" dirty="0" smtClean="0">
              <a:solidFill>
                <a:schemeClr val="bg1"/>
              </a:solidFill>
              <a:latin typeface="Century Gothic"/>
              <a:cs typeface="Century Gothic"/>
            </a:rPr>
            <a:t> Look for and make use of structure.</a:t>
          </a:r>
        </a:p>
        <a:p>
          <a:pPr algn="l">
            <a:lnSpc>
              <a:spcPct val="100000"/>
            </a:lnSpc>
            <a:spcBef>
              <a:spcPts val="600"/>
            </a:spcBef>
            <a:spcAft>
              <a:spcPts val="600"/>
            </a:spcAft>
          </a:pPr>
          <a:r>
            <a:rPr lang="en-US" sz="2000" b="1" dirty="0" smtClean="0">
              <a:solidFill>
                <a:schemeClr val="tx1"/>
              </a:solidFill>
              <a:latin typeface="Century Gothic"/>
              <a:cs typeface="Century Gothic"/>
            </a:rPr>
            <a:t>MP8</a:t>
          </a:r>
          <a:r>
            <a:rPr lang="en-US" sz="2000" b="1" dirty="0" smtClean="0">
              <a:solidFill>
                <a:schemeClr val="bg1">
                  <a:lumMod val="75000"/>
                </a:schemeClr>
              </a:solidFill>
              <a:latin typeface="Century Gothic"/>
              <a:cs typeface="Century Gothic"/>
            </a:rPr>
            <a:t> </a:t>
          </a:r>
          <a:r>
            <a:rPr lang="en-US" sz="2000" b="1" dirty="0" smtClean="0">
              <a:solidFill>
                <a:schemeClr val="bg1"/>
              </a:solidFill>
              <a:latin typeface="Century Gothic"/>
              <a:cs typeface="Century Gothic"/>
            </a:rPr>
            <a:t>Look for and express regularity in repeated reasoning.</a:t>
          </a:r>
          <a:endParaRPr lang="en-US" sz="2000" b="1" dirty="0">
            <a:solidFill>
              <a:schemeClr val="bg1"/>
            </a:solidFill>
            <a:latin typeface="Century Gothic"/>
            <a:cs typeface="Century Gothic"/>
          </a:endParaRPr>
        </a:p>
      </dgm:t>
    </dgm:pt>
    <dgm:pt modelId="{339CDF54-3C10-46FA-8A23-97244E6309BA}" type="parTrans" cxnId="{3E24A63A-2665-4E47-90D4-DB77248F7ACF}">
      <dgm:prSet/>
      <dgm:spPr/>
      <dgm:t>
        <a:bodyPr/>
        <a:lstStyle/>
        <a:p>
          <a:endParaRPr lang="en-US"/>
        </a:p>
      </dgm:t>
    </dgm:pt>
    <dgm:pt modelId="{A09CB67D-8C55-46DD-A6CE-3AAECCC88C3E}" type="sibTrans" cxnId="{3E24A63A-2665-4E47-90D4-DB77248F7ACF}">
      <dgm:prSet/>
      <dgm:spPr/>
      <dgm:t>
        <a:bodyPr/>
        <a:lstStyle/>
        <a:p>
          <a:endParaRPr lang="en-US"/>
        </a:p>
      </dgm:t>
    </dgm:pt>
    <dgm:pt modelId="{62EF724F-D3E6-4036-8E3E-CDB67542D877}" type="pres">
      <dgm:prSet presAssocID="{FF7D69E4-FCDC-4BC8-8443-CE831D72E150}" presName="Name0" presStyleCnt="0">
        <dgm:presLayoutVars>
          <dgm:chPref val="1"/>
          <dgm:dir/>
          <dgm:animOne val="branch"/>
          <dgm:animLvl val="lvl"/>
          <dgm:resizeHandles/>
        </dgm:presLayoutVars>
      </dgm:prSet>
      <dgm:spPr/>
      <dgm:t>
        <a:bodyPr/>
        <a:lstStyle/>
        <a:p>
          <a:endParaRPr lang="en-US"/>
        </a:p>
      </dgm:t>
    </dgm:pt>
    <dgm:pt modelId="{CA0F09AA-CC98-4D14-814B-3234393DC4F6}" type="pres">
      <dgm:prSet presAssocID="{61D159A3-6765-4695-B8AA-D43CC292583A}"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04E1BC3-7F90-45F8-8D36-A4BE1AA1B64F}" type="pres">
      <dgm:prSet presAssocID="{61D159A3-6765-4695-B8AA-D43CC292583A}" presName="txOne" presStyleLbl="node0" presStyleIdx="0" presStyleCnt="1" custScaleY="37911">
        <dgm:presLayoutVars>
          <dgm:chPref val="3"/>
        </dgm:presLayoutVars>
      </dgm:prSet>
      <dgm:spPr>
        <a:prstGeom prst="rect">
          <a:avLst/>
        </a:prstGeom>
      </dgm:spPr>
      <dgm:t>
        <a:bodyPr/>
        <a:lstStyle/>
        <a:p>
          <a:endParaRPr lang="en-US"/>
        </a:p>
      </dgm:t>
    </dgm:pt>
    <dgm:pt modelId="{7918C37D-4AA4-47A1-87D5-873A97CC2072}" type="pres">
      <dgm:prSet presAssocID="{61D159A3-6765-4695-B8AA-D43CC292583A}" presName="parTrans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226F1D9B-2B5C-4D4F-BB2B-5B9C7295B525}" type="pres">
      <dgm:prSet presAssocID="{61D159A3-6765-4695-B8AA-D43CC292583A}"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D77ED06-C9DA-47F1-8E32-B903009C3895}" type="pres">
      <dgm:prSet presAssocID="{D32605DD-EA4E-4D5B-8A73-64A447654053}"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7459884-8320-4FC6-8398-3D3A61572D05}" type="pres">
      <dgm:prSet presAssocID="{D32605DD-EA4E-4D5B-8A73-64A447654053}" presName="txTwo" presStyleLbl="node2" presStyleIdx="0" presStyleCnt="3">
        <dgm:presLayoutVars>
          <dgm:chPref val="3"/>
        </dgm:presLayoutVars>
      </dgm:prSet>
      <dgm:spPr>
        <a:prstGeom prst="rect">
          <a:avLst/>
        </a:prstGeom>
      </dgm:spPr>
      <dgm:t>
        <a:bodyPr/>
        <a:lstStyle/>
        <a:p>
          <a:endParaRPr lang="en-US"/>
        </a:p>
      </dgm:t>
    </dgm:pt>
    <dgm:pt modelId="{43669671-9984-409A-9DB1-5D17CB58E094}" type="pres">
      <dgm:prSet presAssocID="{D32605DD-EA4E-4D5B-8A73-64A447654053}"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3760841-9E33-4841-83C4-F39A3AEDFCD1}" type="pres">
      <dgm:prSet presAssocID="{0EECD5B5-FED5-4A4C-A9B8-6D63DC18488C}"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83935D8-EE2B-4377-B12C-E4780F4AC312}" type="pres">
      <dgm:prSet presAssocID="{48408BBD-DA20-4D3D-8CAE-04A650139145}"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547E3F5-E4B8-4E73-8DF4-EB66249CBB43}" type="pres">
      <dgm:prSet presAssocID="{48408BBD-DA20-4D3D-8CAE-04A650139145}" presName="txTwo" presStyleLbl="node2" presStyleIdx="1" presStyleCnt="3">
        <dgm:presLayoutVars>
          <dgm:chPref val="3"/>
        </dgm:presLayoutVars>
      </dgm:prSet>
      <dgm:spPr>
        <a:prstGeom prst="rect">
          <a:avLst/>
        </a:prstGeom>
      </dgm:spPr>
      <dgm:t>
        <a:bodyPr/>
        <a:lstStyle/>
        <a:p>
          <a:endParaRPr lang="en-US"/>
        </a:p>
      </dgm:t>
    </dgm:pt>
    <dgm:pt modelId="{F24C5317-846C-400A-B88C-3E7F519592DC}" type="pres">
      <dgm:prSet presAssocID="{48408BBD-DA20-4D3D-8CAE-04A650139145}"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66D610A4-5604-47BF-A279-B62B2FAF6997}" type="pres">
      <dgm:prSet presAssocID="{DB27C40B-255A-45A7-97AF-E11D1AB6DC3D}"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7E65951-EBA9-4381-911E-699CA2887E6B}" type="pres">
      <dgm:prSet presAssocID="{0E7F2B97-5B3D-43A3-97C9-E3AFEFC448A3}"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C78F1F5-4DB5-4B94-AB72-14BE75FB6939}" type="pres">
      <dgm:prSet presAssocID="{0E7F2B97-5B3D-43A3-97C9-E3AFEFC448A3}" presName="txTwo" presStyleLbl="node2" presStyleIdx="2" presStyleCnt="3">
        <dgm:presLayoutVars>
          <dgm:chPref val="3"/>
        </dgm:presLayoutVars>
      </dgm:prSet>
      <dgm:spPr>
        <a:prstGeom prst="rect">
          <a:avLst/>
        </a:prstGeom>
      </dgm:spPr>
      <dgm:t>
        <a:bodyPr/>
        <a:lstStyle/>
        <a:p>
          <a:endParaRPr lang="en-US"/>
        </a:p>
      </dgm:t>
    </dgm:pt>
    <dgm:pt modelId="{16272FE3-A6E2-4864-BD69-EBD58BB80542}" type="pres">
      <dgm:prSet presAssocID="{0E7F2B97-5B3D-43A3-97C9-E3AFEFC448A3}"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Lst>
  <dgm:cxnLst>
    <dgm:cxn modelId="{CDAC9D6A-2DC8-4EE7-8EA1-1FFB49FE1D76}" type="presOf" srcId="{FF7D69E4-FCDC-4BC8-8443-CE831D72E150}" destId="{62EF724F-D3E6-4036-8E3E-CDB67542D877}" srcOrd="0" destOrd="0" presId="urn:microsoft.com/office/officeart/2005/8/layout/hierarchy4"/>
    <dgm:cxn modelId="{592BA4EF-00AD-4E53-86A2-CA9BB0AB3218}" srcId="{61D159A3-6765-4695-B8AA-D43CC292583A}" destId="{48408BBD-DA20-4D3D-8CAE-04A650139145}" srcOrd="1" destOrd="0" parTransId="{FE0A85C9-E59B-4083-B9F5-E74E04E4F417}" sibTransId="{DB27C40B-255A-45A7-97AF-E11D1AB6DC3D}"/>
    <dgm:cxn modelId="{9FB8269E-0A62-4CF4-B1C6-9F54BA4DCCE3}" type="presOf" srcId="{0E7F2B97-5B3D-43A3-97C9-E3AFEFC448A3}" destId="{9C78F1F5-4DB5-4B94-AB72-14BE75FB6939}" srcOrd="0" destOrd="0" presId="urn:microsoft.com/office/officeart/2005/8/layout/hierarchy4"/>
    <dgm:cxn modelId="{3E24A63A-2665-4E47-90D4-DB77248F7ACF}" srcId="{61D159A3-6765-4695-B8AA-D43CC292583A}" destId="{0E7F2B97-5B3D-43A3-97C9-E3AFEFC448A3}" srcOrd="2" destOrd="0" parTransId="{339CDF54-3C10-46FA-8A23-97244E6309BA}" sibTransId="{A09CB67D-8C55-46DD-A6CE-3AAECCC88C3E}"/>
    <dgm:cxn modelId="{8871F2CC-1B19-487A-8868-2150A61F249B}" type="presOf" srcId="{48408BBD-DA20-4D3D-8CAE-04A650139145}" destId="{5547E3F5-E4B8-4E73-8DF4-EB66249CBB43}" srcOrd="0" destOrd="0" presId="urn:microsoft.com/office/officeart/2005/8/layout/hierarchy4"/>
    <dgm:cxn modelId="{ADFFF9A5-0672-4DDD-A330-C1320D04D1FA}" srcId="{FF7D69E4-FCDC-4BC8-8443-CE831D72E150}" destId="{61D159A3-6765-4695-B8AA-D43CC292583A}" srcOrd="0" destOrd="0" parTransId="{8B1F29DC-3B62-49EF-AD9E-C58DA6B19017}" sibTransId="{6C228802-3E37-4408-8984-715E9D95C83B}"/>
    <dgm:cxn modelId="{8C93E5D2-4D87-4D5B-B348-D9F3E2FE5A1E}" srcId="{61D159A3-6765-4695-B8AA-D43CC292583A}" destId="{D32605DD-EA4E-4D5B-8A73-64A447654053}" srcOrd="0" destOrd="0" parTransId="{1E7FBC34-DF64-4B25-8F04-24776BCE6778}" sibTransId="{0EECD5B5-FED5-4A4C-A9B8-6D63DC18488C}"/>
    <dgm:cxn modelId="{F7C380F5-D71D-4223-BDD5-A67D1CFE7F8C}" type="presOf" srcId="{D32605DD-EA4E-4D5B-8A73-64A447654053}" destId="{B7459884-8320-4FC6-8398-3D3A61572D05}" srcOrd="0" destOrd="0" presId="urn:microsoft.com/office/officeart/2005/8/layout/hierarchy4"/>
    <dgm:cxn modelId="{697B50F8-931F-43CE-910E-3F08FBFA0C25}" type="presOf" srcId="{61D159A3-6765-4695-B8AA-D43CC292583A}" destId="{F04E1BC3-7F90-45F8-8D36-A4BE1AA1B64F}" srcOrd="0" destOrd="0" presId="urn:microsoft.com/office/officeart/2005/8/layout/hierarchy4"/>
    <dgm:cxn modelId="{411DDCB6-352E-482B-BDED-FF18114BA36D}" type="presParOf" srcId="{62EF724F-D3E6-4036-8E3E-CDB67542D877}" destId="{CA0F09AA-CC98-4D14-814B-3234393DC4F6}" srcOrd="0" destOrd="0" presId="urn:microsoft.com/office/officeart/2005/8/layout/hierarchy4"/>
    <dgm:cxn modelId="{40C62520-63D7-47AE-AC1E-1D8FBD73D308}" type="presParOf" srcId="{CA0F09AA-CC98-4D14-814B-3234393DC4F6}" destId="{F04E1BC3-7F90-45F8-8D36-A4BE1AA1B64F}" srcOrd="0" destOrd="0" presId="urn:microsoft.com/office/officeart/2005/8/layout/hierarchy4"/>
    <dgm:cxn modelId="{B10EDEBD-6A16-4BBD-B7BF-9397CB6C870D}" type="presParOf" srcId="{CA0F09AA-CC98-4D14-814B-3234393DC4F6}" destId="{7918C37D-4AA4-47A1-87D5-873A97CC2072}" srcOrd="1" destOrd="0" presId="urn:microsoft.com/office/officeart/2005/8/layout/hierarchy4"/>
    <dgm:cxn modelId="{105D39E4-3DA7-4E11-8546-E209A134AB88}" type="presParOf" srcId="{CA0F09AA-CC98-4D14-814B-3234393DC4F6}" destId="{226F1D9B-2B5C-4D4F-BB2B-5B9C7295B525}" srcOrd="2" destOrd="0" presId="urn:microsoft.com/office/officeart/2005/8/layout/hierarchy4"/>
    <dgm:cxn modelId="{4C8A8AED-EADC-4644-B995-0E4C0AA3BDAD}" type="presParOf" srcId="{226F1D9B-2B5C-4D4F-BB2B-5B9C7295B525}" destId="{8D77ED06-C9DA-47F1-8E32-B903009C3895}" srcOrd="0" destOrd="0" presId="urn:microsoft.com/office/officeart/2005/8/layout/hierarchy4"/>
    <dgm:cxn modelId="{4963BEE2-764D-4D0B-8C64-6849516BD3AA}" type="presParOf" srcId="{8D77ED06-C9DA-47F1-8E32-B903009C3895}" destId="{B7459884-8320-4FC6-8398-3D3A61572D05}" srcOrd="0" destOrd="0" presId="urn:microsoft.com/office/officeart/2005/8/layout/hierarchy4"/>
    <dgm:cxn modelId="{A308A3AF-58EC-4667-B5C5-A22D623E4F09}" type="presParOf" srcId="{8D77ED06-C9DA-47F1-8E32-B903009C3895}" destId="{43669671-9984-409A-9DB1-5D17CB58E094}" srcOrd="1" destOrd="0" presId="urn:microsoft.com/office/officeart/2005/8/layout/hierarchy4"/>
    <dgm:cxn modelId="{3196D260-A292-4A84-B6E4-378534E85752}" type="presParOf" srcId="{226F1D9B-2B5C-4D4F-BB2B-5B9C7295B525}" destId="{93760841-9E33-4841-83C4-F39A3AEDFCD1}" srcOrd="1" destOrd="0" presId="urn:microsoft.com/office/officeart/2005/8/layout/hierarchy4"/>
    <dgm:cxn modelId="{869F1456-BBCF-43BB-AC85-07D83B468E24}" type="presParOf" srcId="{226F1D9B-2B5C-4D4F-BB2B-5B9C7295B525}" destId="{D83935D8-EE2B-4377-B12C-E4780F4AC312}" srcOrd="2" destOrd="0" presId="urn:microsoft.com/office/officeart/2005/8/layout/hierarchy4"/>
    <dgm:cxn modelId="{011F4B0C-9934-4817-A26E-28A32639BB77}" type="presParOf" srcId="{D83935D8-EE2B-4377-B12C-E4780F4AC312}" destId="{5547E3F5-E4B8-4E73-8DF4-EB66249CBB43}" srcOrd="0" destOrd="0" presId="urn:microsoft.com/office/officeart/2005/8/layout/hierarchy4"/>
    <dgm:cxn modelId="{C59922A4-544C-4140-B893-BC4491299BB4}" type="presParOf" srcId="{D83935D8-EE2B-4377-B12C-E4780F4AC312}" destId="{F24C5317-846C-400A-B88C-3E7F519592DC}" srcOrd="1" destOrd="0" presId="urn:microsoft.com/office/officeart/2005/8/layout/hierarchy4"/>
    <dgm:cxn modelId="{0B27220A-A834-4F1A-ABE0-F6BBD668DAAD}" type="presParOf" srcId="{226F1D9B-2B5C-4D4F-BB2B-5B9C7295B525}" destId="{66D610A4-5604-47BF-A279-B62B2FAF6997}" srcOrd="3" destOrd="0" presId="urn:microsoft.com/office/officeart/2005/8/layout/hierarchy4"/>
    <dgm:cxn modelId="{B3A3C712-5FAB-4D93-808B-D7472C1A3E35}" type="presParOf" srcId="{226F1D9B-2B5C-4D4F-BB2B-5B9C7295B525}" destId="{97E65951-EBA9-4381-911E-699CA2887E6B}" srcOrd="4" destOrd="0" presId="urn:microsoft.com/office/officeart/2005/8/layout/hierarchy4"/>
    <dgm:cxn modelId="{B5AEAE8D-AF72-4EAE-B71B-875EB1C94952}" type="presParOf" srcId="{97E65951-EBA9-4381-911E-699CA2887E6B}" destId="{9C78F1F5-4DB5-4B94-AB72-14BE75FB6939}" srcOrd="0" destOrd="0" presId="urn:microsoft.com/office/officeart/2005/8/layout/hierarchy4"/>
    <dgm:cxn modelId="{B012FB8B-032C-4D96-BD3B-C604CE6A46FD}" type="presParOf" srcId="{97E65951-EBA9-4381-911E-699CA2887E6B}" destId="{16272FE3-A6E2-4864-BD69-EBD58BB8054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46DC3-DAEA-4A55-A598-088A8DEEE026}">
      <dsp:nvSpPr>
        <dsp:cNvPr id="0" name=""/>
        <dsp:cNvSpPr/>
      </dsp:nvSpPr>
      <dsp:spPr>
        <a:xfrm>
          <a:off x="219075" y="0"/>
          <a:ext cx="2228849" cy="1238249"/>
        </a:xfrm>
        <a:prstGeom prst="roundRect">
          <a:avLst>
            <a:gd name="adj" fmla="val 10000"/>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BEFORE</a:t>
          </a:r>
        </a:p>
      </dsp:txBody>
      <dsp:txXfrm>
        <a:off x="255342" y="36267"/>
        <a:ext cx="2156315" cy="1165715"/>
      </dsp:txXfrm>
    </dsp:sp>
    <dsp:sp modelId="{51865941-3A04-4660-908A-B962C087F68B}">
      <dsp:nvSpPr>
        <dsp:cNvPr id="0" name=""/>
        <dsp:cNvSpPr/>
      </dsp:nvSpPr>
      <dsp:spPr>
        <a:xfrm rot="5400000">
          <a:off x="1101328" y="1269206"/>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1315641"/>
        <a:ext cx="334328" cy="325040"/>
      </dsp:txXfrm>
    </dsp:sp>
    <dsp:sp modelId="{D51F755E-7F26-45C9-B60A-8E824409C892}">
      <dsp:nvSpPr>
        <dsp:cNvPr id="0" name=""/>
        <dsp:cNvSpPr/>
      </dsp:nvSpPr>
      <dsp:spPr>
        <a:xfrm>
          <a:off x="219075" y="1857375"/>
          <a:ext cx="2228849" cy="1238249"/>
        </a:xfrm>
        <a:prstGeom prst="roundRect">
          <a:avLst>
            <a:gd name="adj" fmla="val 10000"/>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DURING</a:t>
          </a:r>
          <a:endParaRPr lang="en-US" sz="2800" b="1" kern="1200" dirty="0">
            <a:latin typeface="Century Gothic" pitchFamily="34" charset="0"/>
          </a:endParaRPr>
        </a:p>
      </dsp:txBody>
      <dsp:txXfrm>
        <a:off x="255342" y="1893642"/>
        <a:ext cx="2156315" cy="1165715"/>
      </dsp:txXfrm>
    </dsp:sp>
    <dsp:sp modelId="{82D7E11C-D836-46B6-AD21-18649CC26D0A}">
      <dsp:nvSpPr>
        <dsp:cNvPr id="0" name=""/>
        <dsp:cNvSpPr/>
      </dsp:nvSpPr>
      <dsp:spPr>
        <a:xfrm rot="5400000">
          <a:off x="1101328" y="3126581"/>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3173016"/>
        <a:ext cx="334328" cy="325040"/>
      </dsp:txXfrm>
    </dsp:sp>
    <dsp:sp modelId="{6934EDC3-A5C9-4F03-A990-4A377543E06C}">
      <dsp:nvSpPr>
        <dsp:cNvPr id="0" name=""/>
        <dsp:cNvSpPr/>
      </dsp:nvSpPr>
      <dsp:spPr>
        <a:xfrm>
          <a:off x="219075" y="3714749"/>
          <a:ext cx="2228849" cy="1238249"/>
        </a:xfrm>
        <a:prstGeom prst="roundRect">
          <a:avLst>
            <a:gd name="adj" fmla="val 10000"/>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AFTER</a:t>
          </a:r>
          <a:endParaRPr lang="en-US" sz="2800" b="1" kern="1200" dirty="0">
            <a:latin typeface="Century Gothic" pitchFamily="34" charset="0"/>
          </a:endParaRPr>
        </a:p>
      </dsp:txBody>
      <dsp:txXfrm>
        <a:off x="255342" y="3751016"/>
        <a:ext cx="2156315" cy="1165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46DC3-DAEA-4A55-A598-088A8DEEE026}">
      <dsp:nvSpPr>
        <dsp:cNvPr id="0" name=""/>
        <dsp:cNvSpPr/>
      </dsp:nvSpPr>
      <dsp:spPr>
        <a:xfrm>
          <a:off x="219075" y="0"/>
          <a:ext cx="2228849" cy="1238249"/>
        </a:xfrm>
        <a:prstGeom prst="roundRect">
          <a:avLst>
            <a:gd name="adj" fmla="val 10000"/>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BEFORE</a:t>
          </a:r>
        </a:p>
        <a:p>
          <a:pPr lvl="0" algn="ctr" defTabSz="1244600">
            <a:lnSpc>
              <a:spcPct val="90000"/>
            </a:lnSpc>
            <a:spcBef>
              <a:spcPct val="0"/>
            </a:spcBef>
            <a:spcAft>
              <a:spcPct val="35000"/>
            </a:spcAft>
          </a:pPr>
          <a:r>
            <a:rPr lang="en-US" sz="2000" b="0" kern="1200" dirty="0" smtClean="0">
              <a:latin typeface="Century Gothic" pitchFamily="34" charset="0"/>
            </a:rPr>
            <a:t>5 Minutes</a:t>
          </a:r>
          <a:endParaRPr lang="en-US" sz="2000" b="0" kern="1200" dirty="0">
            <a:latin typeface="Century Gothic" pitchFamily="34" charset="0"/>
          </a:endParaRPr>
        </a:p>
      </dsp:txBody>
      <dsp:txXfrm>
        <a:off x="255342" y="36267"/>
        <a:ext cx="2156315" cy="1165715"/>
      </dsp:txXfrm>
    </dsp:sp>
    <dsp:sp modelId="{51865941-3A04-4660-908A-B962C087F68B}">
      <dsp:nvSpPr>
        <dsp:cNvPr id="0" name=""/>
        <dsp:cNvSpPr/>
      </dsp:nvSpPr>
      <dsp:spPr>
        <a:xfrm rot="5400000">
          <a:off x="1101328" y="1269206"/>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1315641"/>
        <a:ext cx="334328" cy="325040"/>
      </dsp:txXfrm>
    </dsp:sp>
    <dsp:sp modelId="{D51F755E-7F26-45C9-B60A-8E824409C892}">
      <dsp:nvSpPr>
        <dsp:cNvPr id="0" name=""/>
        <dsp:cNvSpPr/>
      </dsp:nvSpPr>
      <dsp:spPr>
        <a:xfrm>
          <a:off x="219075" y="1857375"/>
          <a:ext cx="2228849" cy="1238249"/>
        </a:xfrm>
        <a:prstGeom prst="roundRect">
          <a:avLst>
            <a:gd name="adj" fmla="val 1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DURING</a:t>
          </a:r>
          <a:endParaRPr lang="en-US" sz="2800" b="1" kern="1200" dirty="0">
            <a:latin typeface="Century Gothic" pitchFamily="34" charset="0"/>
          </a:endParaRPr>
        </a:p>
      </dsp:txBody>
      <dsp:txXfrm>
        <a:off x="255342" y="1893642"/>
        <a:ext cx="2156315" cy="1165715"/>
      </dsp:txXfrm>
    </dsp:sp>
    <dsp:sp modelId="{82D7E11C-D836-46B6-AD21-18649CC26D0A}">
      <dsp:nvSpPr>
        <dsp:cNvPr id="0" name=""/>
        <dsp:cNvSpPr/>
      </dsp:nvSpPr>
      <dsp:spPr>
        <a:xfrm rot="5400000">
          <a:off x="1101328" y="3126581"/>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3173016"/>
        <a:ext cx="334328" cy="325040"/>
      </dsp:txXfrm>
    </dsp:sp>
    <dsp:sp modelId="{6934EDC3-A5C9-4F03-A990-4A377543E06C}">
      <dsp:nvSpPr>
        <dsp:cNvPr id="0" name=""/>
        <dsp:cNvSpPr/>
      </dsp:nvSpPr>
      <dsp:spPr>
        <a:xfrm>
          <a:off x="219075" y="3714749"/>
          <a:ext cx="2228849" cy="1238249"/>
        </a:xfrm>
        <a:prstGeom prst="roundRect">
          <a:avLst>
            <a:gd name="adj" fmla="val 1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AFTER</a:t>
          </a:r>
          <a:endParaRPr lang="en-US" sz="2800" b="1" kern="1200" dirty="0">
            <a:latin typeface="Century Gothic" pitchFamily="34" charset="0"/>
          </a:endParaRPr>
        </a:p>
      </dsp:txBody>
      <dsp:txXfrm>
        <a:off x="255342" y="3751016"/>
        <a:ext cx="2156315" cy="1165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46DC3-DAEA-4A55-A598-088A8DEEE026}">
      <dsp:nvSpPr>
        <dsp:cNvPr id="0" name=""/>
        <dsp:cNvSpPr/>
      </dsp:nvSpPr>
      <dsp:spPr>
        <a:xfrm>
          <a:off x="219075" y="0"/>
          <a:ext cx="2228849" cy="1238249"/>
        </a:xfrm>
        <a:prstGeom prst="roundRect">
          <a:avLst>
            <a:gd name="adj" fmla="val 1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BEFORE</a:t>
          </a:r>
          <a:endParaRPr lang="en-US" sz="2800" b="1" kern="1200" dirty="0">
            <a:latin typeface="Century Gothic" pitchFamily="34" charset="0"/>
          </a:endParaRPr>
        </a:p>
      </dsp:txBody>
      <dsp:txXfrm>
        <a:off x="255342" y="36267"/>
        <a:ext cx="2156315" cy="1165715"/>
      </dsp:txXfrm>
    </dsp:sp>
    <dsp:sp modelId="{51865941-3A04-4660-908A-B962C087F68B}">
      <dsp:nvSpPr>
        <dsp:cNvPr id="0" name=""/>
        <dsp:cNvSpPr/>
      </dsp:nvSpPr>
      <dsp:spPr>
        <a:xfrm rot="5400000">
          <a:off x="1101328" y="1269206"/>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1315641"/>
        <a:ext cx="334328" cy="325040"/>
      </dsp:txXfrm>
    </dsp:sp>
    <dsp:sp modelId="{D51F755E-7F26-45C9-B60A-8E824409C892}">
      <dsp:nvSpPr>
        <dsp:cNvPr id="0" name=""/>
        <dsp:cNvSpPr/>
      </dsp:nvSpPr>
      <dsp:spPr>
        <a:xfrm>
          <a:off x="219075" y="1857375"/>
          <a:ext cx="2228849" cy="1238249"/>
        </a:xfrm>
        <a:prstGeom prst="roundRect">
          <a:avLst>
            <a:gd name="adj" fmla="val 10000"/>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DURING</a:t>
          </a:r>
        </a:p>
        <a:p>
          <a:pPr lvl="0" algn="ctr" defTabSz="1244600">
            <a:lnSpc>
              <a:spcPct val="90000"/>
            </a:lnSpc>
            <a:spcBef>
              <a:spcPct val="0"/>
            </a:spcBef>
            <a:spcAft>
              <a:spcPct val="35000"/>
            </a:spcAft>
          </a:pPr>
          <a:r>
            <a:rPr lang="en-US" sz="2000" b="0" kern="1200" dirty="0" smtClean="0">
              <a:latin typeface="Century Gothic" pitchFamily="34" charset="0"/>
            </a:rPr>
            <a:t>20 Minutes</a:t>
          </a:r>
          <a:endParaRPr lang="en-US" sz="2000" b="1" kern="1200" dirty="0">
            <a:latin typeface="Century Gothic" pitchFamily="34" charset="0"/>
          </a:endParaRPr>
        </a:p>
      </dsp:txBody>
      <dsp:txXfrm>
        <a:off x="255342" y="1893642"/>
        <a:ext cx="2156315" cy="1165715"/>
      </dsp:txXfrm>
    </dsp:sp>
    <dsp:sp modelId="{82D7E11C-D836-46B6-AD21-18649CC26D0A}">
      <dsp:nvSpPr>
        <dsp:cNvPr id="0" name=""/>
        <dsp:cNvSpPr/>
      </dsp:nvSpPr>
      <dsp:spPr>
        <a:xfrm rot="5400000">
          <a:off x="1101328" y="3126581"/>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3173016"/>
        <a:ext cx="334328" cy="325040"/>
      </dsp:txXfrm>
    </dsp:sp>
    <dsp:sp modelId="{6934EDC3-A5C9-4F03-A990-4A377543E06C}">
      <dsp:nvSpPr>
        <dsp:cNvPr id="0" name=""/>
        <dsp:cNvSpPr/>
      </dsp:nvSpPr>
      <dsp:spPr>
        <a:xfrm>
          <a:off x="219075" y="3714749"/>
          <a:ext cx="2228849" cy="1238249"/>
        </a:xfrm>
        <a:prstGeom prst="roundRect">
          <a:avLst>
            <a:gd name="adj" fmla="val 1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AFTER</a:t>
          </a:r>
        </a:p>
      </dsp:txBody>
      <dsp:txXfrm>
        <a:off x="255342" y="3751016"/>
        <a:ext cx="2156315" cy="1165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46DC3-DAEA-4A55-A598-088A8DEEE026}">
      <dsp:nvSpPr>
        <dsp:cNvPr id="0" name=""/>
        <dsp:cNvSpPr/>
      </dsp:nvSpPr>
      <dsp:spPr>
        <a:xfrm>
          <a:off x="219075" y="0"/>
          <a:ext cx="2228849" cy="1238249"/>
        </a:xfrm>
        <a:prstGeom prst="roundRect">
          <a:avLst>
            <a:gd name="adj" fmla="val 10000"/>
          </a:avLst>
        </a:prstGeom>
        <a:solidFill>
          <a:schemeClr val="tx1">
            <a:lumMod val="50000"/>
            <a:lumOff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BEFORE</a:t>
          </a:r>
          <a:endParaRPr lang="en-US" sz="2800" b="1" kern="1200" dirty="0">
            <a:latin typeface="Century Gothic" pitchFamily="34" charset="0"/>
          </a:endParaRPr>
        </a:p>
      </dsp:txBody>
      <dsp:txXfrm>
        <a:off x="255342" y="36267"/>
        <a:ext cx="2156315" cy="1165715"/>
      </dsp:txXfrm>
    </dsp:sp>
    <dsp:sp modelId="{51865941-3A04-4660-908A-B962C087F68B}">
      <dsp:nvSpPr>
        <dsp:cNvPr id="0" name=""/>
        <dsp:cNvSpPr/>
      </dsp:nvSpPr>
      <dsp:spPr>
        <a:xfrm rot="5400000">
          <a:off x="1101328" y="1269206"/>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1315641"/>
        <a:ext cx="334328" cy="325040"/>
      </dsp:txXfrm>
    </dsp:sp>
    <dsp:sp modelId="{D51F755E-7F26-45C9-B60A-8E824409C892}">
      <dsp:nvSpPr>
        <dsp:cNvPr id="0" name=""/>
        <dsp:cNvSpPr/>
      </dsp:nvSpPr>
      <dsp:spPr>
        <a:xfrm>
          <a:off x="219075" y="1857375"/>
          <a:ext cx="2228849" cy="1238249"/>
        </a:xfrm>
        <a:prstGeom prst="roundRect">
          <a:avLst>
            <a:gd name="adj" fmla="val 10000"/>
          </a:avLst>
        </a:prstGeom>
        <a:solidFill>
          <a:schemeClr val="tx1">
            <a:lumMod val="50000"/>
            <a:lumOff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DURING</a:t>
          </a:r>
          <a:endParaRPr lang="en-US" sz="2800" b="1" kern="1200" dirty="0">
            <a:latin typeface="Century Gothic" pitchFamily="34" charset="0"/>
          </a:endParaRPr>
        </a:p>
      </dsp:txBody>
      <dsp:txXfrm>
        <a:off x="255342" y="1893642"/>
        <a:ext cx="2156315" cy="1165715"/>
      </dsp:txXfrm>
    </dsp:sp>
    <dsp:sp modelId="{82D7E11C-D836-46B6-AD21-18649CC26D0A}">
      <dsp:nvSpPr>
        <dsp:cNvPr id="0" name=""/>
        <dsp:cNvSpPr/>
      </dsp:nvSpPr>
      <dsp:spPr>
        <a:xfrm rot="5400000">
          <a:off x="1101328" y="3126581"/>
          <a:ext cx="464343" cy="557212"/>
        </a:xfrm>
        <a:prstGeom prst="rightArrow">
          <a:avLst>
            <a:gd name="adj1" fmla="val 60000"/>
            <a:gd name="adj2" fmla="val 50000"/>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166336" y="3173016"/>
        <a:ext cx="334328" cy="325040"/>
      </dsp:txXfrm>
    </dsp:sp>
    <dsp:sp modelId="{6934EDC3-A5C9-4F03-A990-4A377543E06C}">
      <dsp:nvSpPr>
        <dsp:cNvPr id="0" name=""/>
        <dsp:cNvSpPr/>
      </dsp:nvSpPr>
      <dsp:spPr>
        <a:xfrm>
          <a:off x="219075" y="3714749"/>
          <a:ext cx="2228849" cy="1238249"/>
        </a:xfrm>
        <a:prstGeom prst="roundRect">
          <a:avLst>
            <a:gd name="adj" fmla="val 10000"/>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entury Gothic" pitchFamily="34" charset="0"/>
            </a:rPr>
            <a:t>AFTER</a:t>
          </a:r>
        </a:p>
        <a:p>
          <a:pPr lvl="0" algn="ctr" defTabSz="1244600">
            <a:lnSpc>
              <a:spcPct val="90000"/>
            </a:lnSpc>
            <a:spcBef>
              <a:spcPct val="0"/>
            </a:spcBef>
            <a:spcAft>
              <a:spcPct val="35000"/>
            </a:spcAft>
          </a:pPr>
          <a:r>
            <a:rPr lang="en-US" sz="2000" b="0" kern="1200" dirty="0" smtClean="0">
              <a:latin typeface="Century Gothic" pitchFamily="34" charset="0"/>
            </a:rPr>
            <a:t>15 Minutes</a:t>
          </a:r>
          <a:endParaRPr lang="en-US" sz="2000" b="1" kern="1200" dirty="0">
            <a:latin typeface="Century Gothic" pitchFamily="34" charset="0"/>
          </a:endParaRPr>
        </a:p>
      </dsp:txBody>
      <dsp:txXfrm>
        <a:off x="255342" y="3751016"/>
        <a:ext cx="2156315" cy="1165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E1BC3-7F90-45F8-8D36-A4BE1AA1B64F}">
      <dsp:nvSpPr>
        <dsp:cNvPr id="0" name=""/>
        <dsp:cNvSpPr/>
      </dsp:nvSpPr>
      <dsp:spPr>
        <a:xfrm>
          <a:off x="2957" y="885"/>
          <a:ext cx="8223684" cy="1295905"/>
        </a:xfrm>
        <a:prstGeom prst="rect">
          <a:avLst/>
        </a:prstGeom>
        <a:solidFill>
          <a:schemeClr val="tx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600"/>
            </a:spcAft>
          </a:pPr>
          <a:r>
            <a:rPr lang="en-US" sz="2000" b="1" kern="1200" dirty="0" smtClean="0">
              <a:solidFill>
                <a:schemeClr val="bg1">
                  <a:lumMod val="65000"/>
                </a:schemeClr>
              </a:solidFill>
              <a:latin typeface="Century Gothic"/>
              <a:cs typeface="Century Gothic"/>
            </a:rPr>
            <a:t>Overarching Habits of Mind</a:t>
          </a:r>
        </a:p>
        <a:p>
          <a:pPr lvl="0" algn="l" defTabSz="889000">
            <a:lnSpc>
              <a:spcPct val="100000"/>
            </a:lnSpc>
            <a:spcBef>
              <a:spcPct val="0"/>
            </a:spcBef>
            <a:spcAft>
              <a:spcPts val="600"/>
            </a:spcAft>
          </a:pPr>
          <a:r>
            <a:rPr lang="en-US" sz="2000" b="1" kern="1200" dirty="0" smtClean="0">
              <a:solidFill>
                <a:schemeClr val="bg1">
                  <a:lumMod val="65000"/>
                </a:schemeClr>
              </a:solidFill>
              <a:latin typeface="Century Gothic"/>
              <a:cs typeface="Century Gothic"/>
            </a:rPr>
            <a:t>MP1</a:t>
          </a:r>
          <a:r>
            <a:rPr lang="en-US" sz="2000" b="1" kern="1200" dirty="0" smtClean="0">
              <a:solidFill>
                <a:srgbClr val="FFFF00"/>
              </a:solidFill>
              <a:latin typeface="Century Gothic"/>
              <a:cs typeface="Century Gothic"/>
            </a:rPr>
            <a:t> </a:t>
          </a:r>
          <a:r>
            <a:rPr lang="en-US" sz="2000" b="1" kern="1200" dirty="0" smtClean="0">
              <a:solidFill>
                <a:schemeClr val="bg1"/>
              </a:solidFill>
              <a:latin typeface="Century Gothic"/>
              <a:cs typeface="Century Gothic"/>
            </a:rPr>
            <a:t>Make sense of problems and persevere in solving them.</a:t>
          </a:r>
          <a:r>
            <a:rPr lang="en-US" sz="2000" b="1" kern="1200" baseline="30000" dirty="0" smtClean="0">
              <a:solidFill>
                <a:srgbClr val="FFFF00"/>
              </a:solidFill>
              <a:latin typeface="Century Gothic"/>
              <a:cs typeface="Century Gothic"/>
              <a:sym typeface="Wingdings"/>
            </a:rPr>
            <a:t></a:t>
          </a:r>
          <a:endParaRPr lang="en-US" sz="2000" b="1" kern="1200" baseline="30000" dirty="0" smtClean="0">
            <a:solidFill>
              <a:srgbClr val="FFFF00"/>
            </a:solidFill>
            <a:latin typeface="Century Gothic"/>
            <a:cs typeface="Century Gothic"/>
          </a:endParaRPr>
        </a:p>
        <a:p>
          <a:pPr lvl="0" algn="l" defTabSz="889000">
            <a:lnSpc>
              <a:spcPct val="100000"/>
            </a:lnSpc>
            <a:spcBef>
              <a:spcPct val="0"/>
            </a:spcBef>
            <a:spcAft>
              <a:spcPts val="600"/>
            </a:spcAft>
          </a:pPr>
          <a:r>
            <a:rPr lang="en-US" sz="2000" b="1" kern="1200" dirty="0" smtClean="0">
              <a:solidFill>
                <a:schemeClr val="bg1">
                  <a:lumMod val="65000"/>
                </a:schemeClr>
              </a:solidFill>
              <a:latin typeface="Century Gothic"/>
              <a:cs typeface="Century Gothic"/>
            </a:rPr>
            <a:t>MP6 </a:t>
          </a:r>
          <a:r>
            <a:rPr lang="en-US" sz="2000" b="1" kern="1200" dirty="0" smtClean="0">
              <a:solidFill>
                <a:schemeClr val="bg1"/>
              </a:solidFill>
              <a:latin typeface="Century Gothic"/>
              <a:cs typeface="Century Gothic"/>
            </a:rPr>
            <a:t>Attend to precision.</a:t>
          </a:r>
          <a:endParaRPr lang="en-US" sz="2000" kern="1200" dirty="0">
            <a:solidFill>
              <a:schemeClr val="bg1"/>
            </a:solidFill>
            <a:latin typeface="Century Gothic"/>
            <a:cs typeface="Century Gothic"/>
          </a:endParaRPr>
        </a:p>
      </dsp:txBody>
      <dsp:txXfrm>
        <a:off x="2957" y="885"/>
        <a:ext cx="8223684" cy="1295905"/>
      </dsp:txXfrm>
    </dsp:sp>
    <dsp:sp modelId="{B7459884-8320-4FC6-8398-3D3A61572D05}">
      <dsp:nvSpPr>
        <dsp:cNvPr id="0" name=""/>
        <dsp:cNvSpPr/>
      </dsp:nvSpPr>
      <dsp:spPr>
        <a:xfrm>
          <a:off x="2957" y="1610030"/>
          <a:ext cx="2595860" cy="3418284"/>
        </a:xfrm>
        <a:prstGeom prst="rect">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ts val="600"/>
            </a:spcAft>
          </a:pPr>
          <a:r>
            <a:rPr lang="en-US" sz="2000" b="1" kern="1200" dirty="0" smtClean="0">
              <a:solidFill>
                <a:schemeClr val="tx1"/>
              </a:solidFill>
              <a:latin typeface="Century Gothic"/>
              <a:cs typeface="Century Gothic"/>
            </a:rPr>
            <a:t>Reasoning &amp; Explaining</a:t>
          </a:r>
        </a:p>
        <a:p>
          <a:pPr lvl="0" algn="l" defTabSz="889000">
            <a:lnSpc>
              <a:spcPct val="100000"/>
            </a:lnSpc>
            <a:spcBef>
              <a:spcPct val="0"/>
            </a:spcBef>
            <a:spcAft>
              <a:spcPts val="600"/>
            </a:spcAft>
          </a:pPr>
          <a:r>
            <a:rPr lang="en-US" sz="2000" b="1" kern="1200" dirty="0" smtClean="0">
              <a:solidFill>
                <a:schemeClr val="tx1"/>
              </a:solidFill>
              <a:latin typeface="Century Gothic"/>
              <a:cs typeface="Century Gothic"/>
            </a:rPr>
            <a:t>MP2</a:t>
          </a:r>
          <a:r>
            <a:rPr lang="en-US" sz="2000" b="1" kern="1200" dirty="0" smtClean="0">
              <a:solidFill>
                <a:schemeClr val="bg1"/>
              </a:solidFill>
              <a:latin typeface="Century Gothic"/>
              <a:cs typeface="Century Gothic"/>
            </a:rPr>
            <a:t> Reason abstractly and quantitatively.</a:t>
          </a:r>
        </a:p>
        <a:p>
          <a:pPr lvl="0" algn="l" defTabSz="889000">
            <a:lnSpc>
              <a:spcPct val="100000"/>
            </a:lnSpc>
            <a:spcBef>
              <a:spcPct val="0"/>
            </a:spcBef>
            <a:spcAft>
              <a:spcPts val="600"/>
            </a:spcAft>
          </a:pPr>
          <a:r>
            <a:rPr lang="en-US" sz="2000" b="1" kern="1200" dirty="0" smtClean="0">
              <a:solidFill>
                <a:schemeClr val="tx1"/>
              </a:solidFill>
              <a:latin typeface="Century Gothic"/>
              <a:cs typeface="Century Gothic"/>
            </a:rPr>
            <a:t>MP3 </a:t>
          </a:r>
          <a:r>
            <a:rPr lang="en-US" sz="2000" b="1" kern="1200" dirty="0" smtClean="0">
              <a:latin typeface="Century Gothic"/>
              <a:cs typeface="Century Gothic"/>
            </a:rPr>
            <a:t>Construct viable arguments and critique the reasoning of others.</a:t>
          </a:r>
          <a:r>
            <a:rPr lang="en-US" sz="2000" b="1" kern="1200" baseline="30000" dirty="0" smtClean="0">
              <a:solidFill>
                <a:srgbClr val="FFFF00"/>
              </a:solidFill>
              <a:latin typeface="Century Gothic"/>
              <a:cs typeface="Century Gothic"/>
              <a:sym typeface="Wingdings"/>
            </a:rPr>
            <a:t></a:t>
          </a:r>
          <a:endParaRPr lang="en-US" sz="2000" kern="1200" baseline="30000" dirty="0">
            <a:solidFill>
              <a:srgbClr val="FFFF00"/>
            </a:solidFill>
            <a:latin typeface="Century Gothic"/>
            <a:cs typeface="Century Gothic"/>
          </a:endParaRPr>
        </a:p>
      </dsp:txBody>
      <dsp:txXfrm>
        <a:off x="2957" y="1610030"/>
        <a:ext cx="2595860" cy="3418284"/>
      </dsp:txXfrm>
    </dsp:sp>
    <dsp:sp modelId="{5547E3F5-E4B8-4E73-8DF4-EB66249CBB43}">
      <dsp:nvSpPr>
        <dsp:cNvPr id="0" name=""/>
        <dsp:cNvSpPr/>
      </dsp:nvSpPr>
      <dsp:spPr>
        <a:xfrm>
          <a:off x="2816869" y="1610030"/>
          <a:ext cx="2595860" cy="3418284"/>
        </a:xfrm>
        <a:prstGeom prst="rect">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ts val="600"/>
            </a:spcAft>
          </a:pPr>
          <a:r>
            <a:rPr lang="en-US" sz="2000" b="1" kern="1200" dirty="0" smtClean="0">
              <a:solidFill>
                <a:schemeClr val="tx1"/>
              </a:solidFill>
              <a:latin typeface="Century Gothic"/>
              <a:cs typeface="Century Gothic"/>
            </a:rPr>
            <a:t>Modeling &amp; </a:t>
          </a:r>
        </a:p>
        <a:p>
          <a:pPr lvl="0" algn="ctr" defTabSz="889000">
            <a:lnSpc>
              <a:spcPct val="100000"/>
            </a:lnSpc>
            <a:spcBef>
              <a:spcPct val="0"/>
            </a:spcBef>
            <a:spcAft>
              <a:spcPts val="600"/>
            </a:spcAft>
          </a:pPr>
          <a:r>
            <a:rPr lang="en-US" sz="2000" b="1" kern="1200" dirty="0" smtClean="0">
              <a:solidFill>
                <a:schemeClr val="tx1"/>
              </a:solidFill>
              <a:latin typeface="Century Gothic"/>
              <a:cs typeface="Century Gothic"/>
            </a:rPr>
            <a:t>Using Tools</a:t>
          </a:r>
        </a:p>
        <a:p>
          <a:pPr lvl="0" algn="l" defTabSz="889000">
            <a:lnSpc>
              <a:spcPct val="100000"/>
            </a:lnSpc>
            <a:spcBef>
              <a:spcPct val="0"/>
            </a:spcBef>
            <a:spcAft>
              <a:spcPts val="600"/>
            </a:spcAft>
          </a:pPr>
          <a:r>
            <a:rPr lang="en-US" sz="2000" b="1" kern="1200" dirty="0" smtClean="0">
              <a:solidFill>
                <a:schemeClr val="tx1"/>
              </a:solidFill>
              <a:latin typeface="Century Gothic"/>
              <a:cs typeface="Century Gothic"/>
            </a:rPr>
            <a:t>MP4 </a:t>
          </a:r>
          <a:r>
            <a:rPr lang="en-US" sz="2000" b="1" kern="1200" dirty="0" smtClean="0">
              <a:latin typeface="Century Gothic"/>
              <a:cs typeface="Century Gothic"/>
            </a:rPr>
            <a:t>Model with mathematics.</a:t>
          </a:r>
          <a:r>
            <a:rPr lang="en-US" sz="2000" b="1" kern="1200" baseline="30000" dirty="0" smtClean="0">
              <a:solidFill>
                <a:srgbClr val="FFFF00"/>
              </a:solidFill>
              <a:latin typeface="Century Gothic"/>
              <a:cs typeface="Century Gothic"/>
              <a:sym typeface="Wingdings"/>
            </a:rPr>
            <a:t></a:t>
          </a:r>
          <a:endParaRPr lang="en-US" sz="2000" b="1" kern="1200" dirty="0" smtClean="0">
            <a:solidFill>
              <a:schemeClr val="tx1"/>
            </a:solidFill>
            <a:latin typeface="Century Gothic"/>
            <a:cs typeface="Century Gothic"/>
          </a:endParaRPr>
        </a:p>
        <a:p>
          <a:pPr lvl="0" algn="l" defTabSz="889000">
            <a:lnSpc>
              <a:spcPct val="100000"/>
            </a:lnSpc>
            <a:spcBef>
              <a:spcPct val="0"/>
            </a:spcBef>
            <a:spcAft>
              <a:spcPts val="600"/>
            </a:spcAft>
          </a:pPr>
          <a:r>
            <a:rPr lang="en-US" sz="2000" b="1" kern="1200" dirty="0" smtClean="0">
              <a:solidFill>
                <a:schemeClr val="tx1"/>
              </a:solidFill>
              <a:latin typeface="Century Gothic"/>
              <a:cs typeface="Century Gothic"/>
            </a:rPr>
            <a:t>MP5</a:t>
          </a:r>
          <a:r>
            <a:rPr lang="en-US" sz="2000" b="1" kern="1200" dirty="0" smtClean="0">
              <a:solidFill>
                <a:schemeClr val="bg1">
                  <a:lumMod val="75000"/>
                </a:schemeClr>
              </a:solidFill>
              <a:latin typeface="Century Gothic"/>
              <a:cs typeface="Century Gothic"/>
            </a:rPr>
            <a:t> </a:t>
          </a:r>
          <a:r>
            <a:rPr lang="en-US" sz="2000" b="1" kern="1200" dirty="0" smtClean="0">
              <a:solidFill>
                <a:schemeClr val="bg1"/>
              </a:solidFill>
              <a:latin typeface="Century Gothic"/>
              <a:cs typeface="Century Gothic"/>
            </a:rPr>
            <a:t>Use appropriate tools strategically.</a:t>
          </a:r>
          <a:endParaRPr lang="en-US" sz="2000" b="1" kern="1200" dirty="0">
            <a:solidFill>
              <a:schemeClr val="bg1"/>
            </a:solidFill>
            <a:latin typeface="Century Gothic"/>
            <a:cs typeface="Century Gothic"/>
          </a:endParaRPr>
        </a:p>
      </dsp:txBody>
      <dsp:txXfrm>
        <a:off x="2816869" y="1610030"/>
        <a:ext cx="2595860" cy="3418284"/>
      </dsp:txXfrm>
    </dsp:sp>
    <dsp:sp modelId="{9C78F1F5-4DB5-4B94-AB72-14BE75FB6939}">
      <dsp:nvSpPr>
        <dsp:cNvPr id="0" name=""/>
        <dsp:cNvSpPr/>
      </dsp:nvSpPr>
      <dsp:spPr>
        <a:xfrm>
          <a:off x="5630782" y="1610030"/>
          <a:ext cx="2595860" cy="3418284"/>
        </a:xfrm>
        <a:prstGeom prst="rect">
          <a:avLst/>
        </a:prstGeom>
        <a:solidFill>
          <a:srgbClr val="6699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100000"/>
            </a:lnSpc>
            <a:spcBef>
              <a:spcPct val="0"/>
            </a:spcBef>
            <a:spcAft>
              <a:spcPts val="600"/>
            </a:spcAft>
          </a:pPr>
          <a:r>
            <a:rPr lang="en-US" sz="2000" b="1" kern="1200" dirty="0" smtClean="0">
              <a:solidFill>
                <a:schemeClr val="tx1"/>
              </a:solidFill>
              <a:latin typeface="Century Gothic"/>
              <a:cs typeface="Century Gothic"/>
            </a:rPr>
            <a:t>Seeing Structure &amp; Generalizing</a:t>
          </a:r>
        </a:p>
        <a:p>
          <a:pPr lvl="0" algn="l" defTabSz="889000">
            <a:lnSpc>
              <a:spcPct val="100000"/>
            </a:lnSpc>
            <a:spcBef>
              <a:spcPct val="0"/>
            </a:spcBef>
            <a:spcAft>
              <a:spcPts val="600"/>
            </a:spcAft>
          </a:pPr>
          <a:r>
            <a:rPr lang="en-US" sz="2000" b="1" kern="1200" dirty="0" smtClean="0">
              <a:solidFill>
                <a:schemeClr val="tx1"/>
              </a:solidFill>
              <a:latin typeface="Century Gothic"/>
              <a:cs typeface="Century Gothic"/>
            </a:rPr>
            <a:t>MP7</a:t>
          </a:r>
          <a:r>
            <a:rPr lang="en-US" sz="2000" b="1" kern="1200" dirty="0" smtClean="0">
              <a:solidFill>
                <a:schemeClr val="bg1"/>
              </a:solidFill>
              <a:latin typeface="Century Gothic"/>
              <a:cs typeface="Century Gothic"/>
            </a:rPr>
            <a:t> Look for and make use of structure.</a:t>
          </a:r>
        </a:p>
        <a:p>
          <a:pPr lvl="0" algn="l" defTabSz="889000">
            <a:lnSpc>
              <a:spcPct val="100000"/>
            </a:lnSpc>
            <a:spcBef>
              <a:spcPct val="0"/>
            </a:spcBef>
            <a:spcAft>
              <a:spcPts val="600"/>
            </a:spcAft>
          </a:pPr>
          <a:r>
            <a:rPr lang="en-US" sz="2000" b="1" kern="1200" dirty="0" smtClean="0">
              <a:solidFill>
                <a:schemeClr val="tx1"/>
              </a:solidFill>
              <a:latin typeface="Century Gothic"/>
              <a:cs typeface="Century Gothic"/>
            </a:rPr>
            <a:t>MP8</a:t>
          </a:r>
          <a:r>
            <a:rPr lang="en-US" sz="2000" b="1" kern="1200" dirty="0" smtClean="0">
              <a:solidFill>
                <a:schemeClr val="bg1">
                  <a:lumMod val="75000"/>
                </a:schemeClr>
              </a:solidFill>
              <a:latin typeface="Century Gothic"/>
              <a:cs typeface="Century Gothic"/>
            </a:rPr>
            <a:t> </a:t>
          </a:r>
          <a:r>
            <a:rPr lang="en-US" sz="2000" b="1" kern="1200" dirty="0" smtClean="0">
              <a:solidFill>
                <a:schemeClr val="bg1"/>
              </a:solidFill>
              <a:latin typeface="Century Gothic"/>
              <a:cs typeface="Century Gothic"/>
            </a:rPr>
            <a:t>Look for and express regularity in repeated reasoning.</a:t>
          </a:r>
          <a:endParaRPr lang="en-US" sz="2000" b="1" kern="1200" dirty="0">
            <a:solidFill>
              <a:schemeClr val="bg1"/>
            </a:solidFill>
            <a:latin typeface="Century Gothic"/>
            <a:cs typeface="Century Gothic"/>
          </a:endParaRPr>
        </a:p>
      </dsp:txBody>
      <dsp:txXfrm>
        <a:off x="5630782" y="1610030"/>
        <a:ext cx="2595860" cy="34182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D1AB5-82C0-48CB-AF11-65C486FC6CB1}" type="datetimeFigureOut">
              <a:rPr lang="en-US" smtClean="0"/>
              <a:pPr/>
              <a:t>9/3/14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3A12B-4213-4FCE-9724-8E8A39B1CCE1}" type="slidenum">
              <a:rPr lang="en-US" smtClean="0"/>
              <a:pPr/>
              <a:t>‹#›</a:t>
            </a:fld>
            <a:endParaRPr lang="en-US"/>
          </a:p>
        </p:txBody>
      </p:sp>
    </p:spTree>
    <p:extLst>
      <p:ext uri="{BB962C8B-B14F-4D97-AF65-F5344CB8AC3E}">
        <p14:creationId xmlns:p14="http://schemas.microsoft.com/office/powerpoint/2010/main" val="82981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CD3F9-C22B-49D3-AE6F-262A5F6D521A}" type="datetimeFigureOut">
              <a:rPr lang="en-US" smtClean="0"/>
              <a:pPr/>
              <a:t>9/3/14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2983E-47F1-411F-AAFD-8D314EE01B45}" type="slidenum">
              <a:rPr lang="en-US" smtClean="0"/>
              <a:pPr/>
              <a:t>‹#›</a:t>
            </a:fld>
            <a:endParaRPr lang="en-US"/>
          </a:p>
        </p:txBody>
      </p:sp>
    </p:spTree>
    <p:extLst>
      <p:ext uri="{BB962C8B-B14F-4D97-AF65-F5344CB8AC3E}">
        <p14:creationId xmlns:p14="http://schemas.microsoft.com/office/powerpoint/2010/main" val="84096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Welcome.</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In this session we will create discussion-based opportunities for student learning.</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i="1" dirty="0" smtClean="0">
                <a:latin typeface="Century Gothic" pitchFamily="34" charset="0"/>
              </a:rPr>
              <a:t> To do this, please reconfigure yourselves in grade level alike teams.</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Together we will select and plan a cognitively challenging, Common Core aligned instructional task.</a:t>
            </a:r>
            <a:endParaRPr lang="en-US" dirty="0" smtClean="0">
              <a:latin typeface="Century Gothic" pitchFamily="34" charset="0"/>
              <a:ea typeface="Century Gothic" pitchFamily="5" charset="0"/>
              <a:cs typeface="Century Gothic" pitchFamily="5" charset="0"/>
            </a:endParaRP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5 minutes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Present the slide.</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dirty="0" smtClean="0">
                <a:latin typeface="Century Gothic" pitchFamily="34" charset="0"/>
                <a:ea typeface="Century Gothic" pitchFamily="5" charset="0"/>
                <a:cs typeface="Century Gothic" pitchFamily="5" charset="0"/>
              </a:rPr>
              <a:t> </a:t>
            </a:r>
            <a:r>
              <a:rPr lang="en-US" i="1" dirty="0" smtClean="0">
                <a:latin typeface="Century Gothic" pitchFamily="34" charset="0"/>
                <a:ea typeface="Century Gothic" pitchFamily="5" charset="0"/>
                <a:cs typeface="Century Gothic" pitchFamily="5" charset="0"/>
              </a:rPr>
              <a:t>You can make notes directly on the Interactive Learning page or write on Post-its.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As you circulate during the grade level discussions, listen for and highlight access to core strategies:</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Advanced Graphic Organizers</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Cooperative Learning</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Instructional Conversations</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Academic Vocabulary</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5 minutes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dirty="0" smtClean="0">
                <a:latin typeface="Century Gothic" pitchFamily="34" charset="0"/>
                <a:ea typeface="Century Gothic" pitchFamily="5" charset="0"/>
                <a:cs typeface="Century Gothic" pitchFamily="5" charset="0"/>
              </a:rPr>
              <a:t> </a:t>
            </a:r>
            <a:r>
              <a:rPr lang="en-US" i="1" dirty="0" smtClean="0">
                <a:latin typeface="Century Gothic" pitchFamily="34" charset="0"/>
                <a:ea typeface="Century Gothic" pitchFamily="5" charset="0"/>
                <a:cs typeface="Century Gothic" pitchFamily="5" charset="0"/>
              </a:rPr>
              <a:t>Now that we’ve made decisions about how to introduce the task while maintaining the rigor, we are going to anticipate as many of the solutions paths as possible.</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As grade levels work, circulate and ask guiding questions to encourage multiple solution paths.</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What if you had started with ___ rather than ___ ?</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What if you could only use ___ ?</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How might you organize the information?</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How might you guess and check?</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How does this relate to ___ ?</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What different numbers might you try?</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How did you tackle similar problems?</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Do you see a pattern? How might you explain it?</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What tools might you need?</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What might be a more efficient strategy?</a:t>
            </a:r>
          </a:p>
          <a:p>
            <a:pPr marL="685800" lvl="1"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How might you use a model to show that?</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Refer to the Interactive Learning teacher’s edition page, on the right side, for possible solution paths for each grade level.</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5 minutes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a:t>
            </a:r>
            <a:r>
              <a:rPr lang="en-US" dirty="0" smtClean="0">
                <a:latin typeface="Century Gothic" pitchFamily="34" charset="0"/>
                <a:ea typeface="Century Gothic" pitchFamily="5" charset="0"/>
                <a:cs typeface="Century Gothic" pitchFamily="5" charset="0"/>
              </a:rPr>
              <a:t>Present the first two bullets for grade level discussion.</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a:t>
            </a:r>
            <a:r>
              <a:rPr lang="en-US" dirty="0" smtClean="0">
                <a:latin typeface="Century Gothic" pitchFamily="34" charset="0"/>
                <a:ea typeface="Century Gothic" pitchFamily="5" charset="0"/>
                <a:cs typeface="Century Gothic" pitchFamily="5" charset="0"/>
              </a:rPr>
              <a:t>Present the final bullet and allow grade level teams time to </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Number their solutions paths 1-3</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Jot down a brief note next to each solution about the rationale for selection on </a:t>
            </a:r>
            <a:r>
              <a:rPr lang="en-US" b="1" dirty="0" smtClean="0">
                <a:latin typeface="Century Gothic" pitchFamily="34" charset="0"/>
                <a:ea typeface="Century Gothic" pitchFamily="5" charset="0"/>
                <a:cs typeface="Century Gothic" pitchFamily="5" charset="0"/>
              </a:rPr>
              <a:t>Handout #3</a:t>
            </a:r>
            <a:r>
              <a:rPr lang="en-US" dirty="0" smtClean="0">
                <a:latin typeface="Century Gothic" pitchFamily="34" charset="0"/>
                <a:ea typeface="Century Gothic" pitchFamily="5" charset="0"/>
                <a:cs typeface="Century Gothic" pitchFamily="5" charset="0"/>
              </a:rPr>
              <a:t>.</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This slide is designed to highlight connections between two of the three LAUSD initiatives.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When we are planning a Common Core lesson aligned with the Three-Phase Structure, we are also addressing components of the Lesson Designed Template associated with the Teaching and Learning Framework .</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 minutes</a:t>
            </a:r>
          </a:p>
          <a:p>
            <a:pPr marL="228600" indent="-228600">
              <a:spcBef>
                <a:spcPct val="0"/>
              </a:spcBef>
              <a:spcAft>
                <a:spcPts val="600"/>
              </a:spcAft>
              <a:buFont typeface="Arial" pitchFamily="34" charset="0"/>
              <a:buChar char="•"/>
            </a:pPr>
            <a:r>
              <a:rPr lang="en-US" b="1" dirty="0" smtClean="0">
                <a:latin typeface="Century Gothic" pitchFamily="34" charset="0"/>
                <a:ea typeface="ＭＳ Ｐゴシック"/>
                <a:cs typeface="ＭＳ Ｐゴシック"/>
              </a:rPr>
              <a:t>SAY</a:t>
            </a:r>
            <a:r>
              <a:rPr lang="en-US" dirty="0" smtClean="0">
                <a:latin typeface="Century Gothic" pitchFamily="34" charset="0"/>
                <a:ea typeface="ＭＳ Ｐゴシック"/>
                <a:cs typeface="ＭＳ Ｐゴシック"/>
              </a:rPr>
              <a:t> </a:t>
            </a:r>
            <a:r>
              <a:rPr lang="en-US" i="1" dirty="0" smtClean="0">
                <a:latin typeface="Century Gothic" pitchFamily="34" charset="0"/>
                <a:ea typeface="ＭＳ Ｐゴシック"/>
                <a:cs typeface="ＭＳ Ｐゴシック"/>
              </a:rPr>
              <a:t>Please take a couple minutes to once again read, reflect and then discuss the quote with a partner.</a:t>
            </a:r>
          </a:p>
          <a:p>
            <a:pPr marL="228600" indent="-228600">
              <a:spcBef>
                <a:spcPct val="0"/>
              </a:spcBef>
              <a:spcAft>
                <a:spcPts val="600"/>
              </a:spcAft>
              <a:buFont typeface="Arial" pitchFamily="34" charset="0"/>
              <a:buChar char="•"/>
            </a:pPr>
            <a:r>
              <a:rPr lang="en-US" b="1" dirty="0" smtClean="0">
                <a:latin typeface="Century Gothic" pitchFamily="34" charset="0"/>
                <a:ea typeface="ＭＳ Ｐゴシック"/>
                <a:cs typeface="ＭＳ Ｐゴシック"/>
              </a:rPr>
              <a:t>SAY</a:t>
            </a:r>
            <a:r>
              <a:rPr lang="en-US" dirty="0" smtClean="0">
                <a:latin typeface="Century Gothic" pitchFamily="34" charset="0"/>
                <a:ea typeface="ＭＳ Ｐゴシック"/>
                <a:cs typeface="ＭＳ Ｐゴシック"/>
              </a:rPr>
              <a:t> </a:t>
            </a:r>
            <a:r>
              <a:rPr lang="en-US" i="1" dirty="0" smtClean="0">
                <a:latin typeface="Century Gothic" pitchFamily="34" charset="0"/>
                <a:ea typeface="ＭＳ Ｐゴシック"/>
                <a:cs typeface="ＭＳ Ｐゴシック"/>
              </a:rPr>
              <a:t>Who would like to share something their partner shared with them?</a:t>
            </a:r>
          </a:p>
          <a:p>
            <a:pPr marL="228600" indent="-228600">
              <a:spcBef>
                <a:spcPct val="0"/>
              </a:spcBef>
              <a:spcAft>
                <a:spcPts val="600"/>
              </a:spcAft>
              <a:buFont typeface="Arial" pitchFamily="34" charset="0"/>
              <a:buChar char="•"/>
            </a:pPr>
            <a:r>
              <a:rPr lang="en-US" dirty="0" smtClean="0">
                <a:latin typeface="Century Gothic" pitchFamily="34" charset="0"/>
                <a:ea typeface="ＭＳ Ｐゴシック"/>
                <a:cs typeface="ＭＳ Ｐゴシック"/>
              </a:rPr>
              <a:t>Allow for 2-3 share-outs.</a:t>
            </a:r>
            <a:endParaRPr lang="en-US" dirty="0" smtClean="0">
              <a:latin typeface="Century Gothic" pitchFamily="34" charset="0"/>
              <a:ea typeface="Century Gothic" pitchFamily="5" charset="0"/>
              <a:cs typeface="Century Gothic" pitchFamily="5" charset="0"/>
            </a:endParaRP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2 minutes</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The Common Core Standards for Mathematical Practice describe </a:t>
            </a:r>
            <a:r>
              <a:rPr lang="en-US" sz="1100" b="1" i="1" dirty="0" smtClean="0">
                <a:latin typeface="Century Gothic" pitchFamily="5" charset="0"/>
                <a:ea typeface="Century Gothic" pitchFamily="5" charset="0"/>
                <a:cs typeface="Century Gothic" pitchFamily="5" charset="0"/>
              </a:rPr>
              <a:t>how</a:t>
            </a:r>
            <a:r>
              <a:rPr lang="en-US" sz="1100" i="1" dirty="0" smtClean="0">
                <a:latin typeface="Century Gothic" pitchFamily="5" charset="0"/>
                <a:ea typeface="Century Gothic" pitchFamily="5" charset="0"/>
                <a:cs typeface="Century Gothic" pitchFamily="5" charset="0"/>
              </a:rPr>
              <a:t> content should be taught in order to ensure that our students are mathematically proficient.</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We are now going to make connections between the work we are doing and the Common Core State Standards.</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a:t>
            </a:r>
            <a:r>
              <a:rPr lang="en-US" sz="1100" dirty="0" smtClean="0">
                <a:latin typeface="Century Gothic" pitchFamily="5" charset="0"/>
                <a:ea typeface="Century Gothic" pitchFamily="5" charset="0"/>
                <a:cs typeface="Century Gothic" pitchFamily="5" charset="0"/>
              </a:rPr>
              <a:t>The Common Core is comprised of two kinds of standards, standards for practice and standards for content.  Here we see the 8 Common Core practice standards.  They are the same for all grades K-12</a:t>
            </a:r>
          </a:p>
          <a:p>
            <a:pPr marL="228600" lvl="1" indent="-228600" eaLnBrk="1" hangingPunct="1">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MP1 &amp; MP6 extend throughout every math lesson.</a:t>
            </a:r>
            <a:r>
              <a:rPr lang="en-US" sz="1100" i="1" baseline="0" dirty="0" smtClean="0">
                <a:latin typeface="Century Gothic" pitchFamily="5" charset="0"/>
                <a:ea typeface="Century Gothic" pitchFamily="5" charset="0"/>
                <a:cs typeface="Century Gothic" pitchFamily="5" charset="0"/>
              </a:rPr>
              <a:t>  T</a:t>
            </a:r>
            <a:r>
              <a:rPr lang="en-US" sz="1100" i="1" dirty="0" smtClean="0">
                <a:latin typeface="Century Gothic" pitchFamily="5" charset="0"/>
                <a:ea typeface="Century Gothic" pitchFamily="5" charset="0"/>
                <a:cs typeface="Century Gothic" pitchFamily="5" charset="0"/>
              </a:rPr>
              <a:t>hey represent overarching habits of mind exhibited by</a:t>
            </a:r>
            <a:r>
              <a:rPr lang="en-US" sz="1100" i="1" baseline="0" dirty="0" smtClean="0">
                <a:latin typeface="Century Gothic" pitchFamily="5" charset="0"/>
                <a:ea typeface="Century Gothic" pitchFamily="5" charset="0"/>
                <a:cs typeface="Century Gothic" pitchFamily="5" charset="0"/>
              </a:rPr>
              <a:t> successful mathematicians.</a:t>
            </a:r>
            <a:endParaRPr lang="en-US" sz="1100" i="1" dirty="0" smtClean="0">
              <a:latin typeface="Century Gothic" pitchFamily="5" charset="0"/>
              <a:ea typeface="Century Gothic" pitchFamily="5" charset="0"/>
              <a:cs typeface="Century Gothic" pitchFamily="5" charset="0"/>
            </a:endParaRP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MP2 &amp; MP3 are</a:t>
            </a:r>
            <a:r>
              <a:rPr lang="en-US" sz="1100" i="1" baseline="0" dirty="0" smtClean="0">
                <a:latin typeface="Century Gothic" pitchFamily="5" charset="0"/>
                <a:ea typeface="Century Gothic" pitchFamily="5" charset="0"/>
                <a:cs typeface="Century Gothic" pitchFamily="5" charset="0"/>
              </a:rPr>
              <a:t> described as r</a:t>
            </a:r>
            <a:r>
              <a:rPr lang="en-US" sz="1100" i="1" dirty="0" smtClean="0">
                <a:latin typeface="Century Gothic" pitchFamily="5" charset="0"/>
                <a:ea typeface="Century Gothic" pitchFamily="5" charset="0"/>
                <a:cs typeface="Century Gothic" pitchFamily="5" charset="0"/>
              </a:rPr>
              <a:t>easoning and explaining.</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MP4 &amp; MP5 </a:t>
            </a:r>
            <a:r>
              <a:rPr lang="en-US" sz="1100" i="1" baseline="0" dirty="0" smtClean="0">
                <a:latin typeface="Century Gothic" pitchFamily="5" charset="0"/>
                <a:ea typeface="Century Gothic" pitchFamily="5" charset="0"/>
                <a:cs typeface="Century Gothic" pitchFamily="5" charset="0"/>
              </a:rPr>
              <a:t>are summarized as m</a:t>
            </a:r>
            <a:r>
              <a:rPr lang="en-US" sz="1100" i="1" dirty="0" smtClean="0">
                <a:latin typeface="Century Gothic" pitchFamily="5" charset="0"/>
                <a:ea typeface="Century Gothic" pitchFamily="5" charset="0"/>
                <a:cs typeface="Century Gothic" pitchFamily="5" charset="0"/>
              </a:rPr>
              <a:t>odeling and using tools.</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a:t>
            </a:r>
            <a:r>
              <a:rPr lang="en-US" sz="1100" i="1" baseline="0" dirty="0" smtClean="0">
                <a:latin typeface="Century Gothic" pitchFamily="5" charset="0"/>
                <a:ea typeface="Century Gothic" pitchFamily="5" charset="0"/>
                <a:cs typeface="Century Gothic" pitchFamily="5" charset="0"/>
              </a:rPr>
              <a:t>MP</a:t>
            </a:r>
            <a:r>
              <a:rPr lang="en-US" sz="1100" i="1" dirty="0" smtClean="0">
                <a:latin typeface="Century Gothic" pitchFamily="5" charset="0"/>
                <a:ea typeface="Century Gothic" pitchFamily="5" charset="0"/>
                <a:cs typeface="Century Gothic" pitchFamily="5" charset="0"/>
              </a:rPr>
              <a:t>7 &amp; MP8 are</a:t>
            </a:r>
            <a:r>
              <a:rPr lang="en-US" sz="1100" i="1" baseline="0" dirty="0" smtClean="0">
                <a:latin typeface="Century Gothic" pitchFamily="5" charset="0"/>
                <a:ea typeface="Century Gothic" pitchFamily="5" charset="0"/>
                <a:cs typeface="Century Gothic" pitchFamily="5" charset="0"/>
              </a:rPr>
              <a:t> described as s</a:t>
            </a:r>
            <a:r>
              <a:rPr lang="en-US" sz="1100" i="1" dirty="0" smtClean="0">
                <a:latin typeface="Century Gothic" pitchFamily="5" charset="0"/>
                <a:ea typeface="Century Gothic" pitchFamily="5" charset="0"/>
                <a:cs typeface="Century Gothic" pitchFamily="5" charset="0"/>
              </a:rPr>
              <a:t>eeing structure and generalizing.</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LAUSD has targeted MP3 as the 2012-2013 focus.</a:t>
            </a:r>
            <a:r>
              <a:rPr lang="en-US" sz="1100" i="1" baseline="0" dirty="0" smtClean="0">
                <a:latin typeface="Century Gothic" pitchFamily="5" charset="0"/>
                <a:ea typeface="Century Gothic" pitchFamily="5" charset="0"/>
                <a:cs typeface="Century Gothic" pitchFamily="5" charset="0"/>
              </a:rPr>
              <a:t>  </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In addition, MP1 and MP4 will be added as the 2013-2014 focus.</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You’ll find that when facilitating tasks using Van de </a:t>
            </a:r>
            <a:r>
              <a:rPr lang="en-US" sz="1100" i="1" dirty="0" err="1" smtClean="0">
                <a:latin typeface="Century Gothic" pitchFamily="5" charset="0"/>
                <a:ea typeface="Century Gothic" pitchFamily="5" charset="0"/>
                <a:cs typeface="Century Gothic" pitchFamily="5" charset="0"/>
              </a:rPr>
              <a:t>Walle’s</a:t>
            </a:r>
            <a:r>
              <a:rPr lang="en-US" sz="1100" i="1" dirty="0" smtClean="0">
                <a:latin typeface="Century Gothic" pitchFamily="5" charset="0"/>
                <a:ea typeface="Century Gothic" pitchFamily="5" charset="0"/>
                <a:cs typeface="Century Gothic" pitchFamily="5" charset="0"/>
              </a:rPr>
              <a:t> Three Phase Structure, all eight of the Standards for Mathematical Practice are achievable.</a:t>
            </a:r>
          </a:p>
          <a:p>
            <a:pPr marL="228600" lvl="1" indent="-228600">
              <a:spcBef>
                <a:spcPct val="0"/>
              </a:spcBef>
              <a:spcAft>
                <a:spcPts val="1200"/>
              </a:spcAft>
              <a:buFont typeface="Arial" pitchFamily="34" charset="0"/>
              <a:buChar char="•"/>
            </a:pPr>
            <a:r>
              <a:rPr lang="en-US" sz="1100" b="1" dirty="0" smtClean="0">
                <a:latin typeface="Century Gothic" pitchFamily="5" charset="0"/>
                <a:ea typeface="Century Gothic" pitchFamily="5" charset="0"/>
                <a:cs typeface="Century Gothic" pitchFamily="5" charset="0"/>
              </a:rPr>
              <a:t>SAY</a:t>
            </a:r>
            <a:r>
              <a:rPr lang="en-US" sz="1100" i="1" dirty="0" smtClean="0">
                <a:latin typeface="Century Gothic" pitchFamily="5" charset="0"/>
                <a:ea typeface="Century Gothic" pitchFamily="5" charset="0"/>
                <a:cs typeface="Century Gothic" pitchFamily="5" charset="0"/>
              </a:rPr>
              <a:t> Today, we will focus our attention on practice standard 3. </a:t>
            </a:r>
          </a:p>
          <a:p>
            <a:endParaRPr lang="en-US" dirty="0"/>
          </a:p>
        </p:txBody>
      </p:sp>
      <p:sp>
        <p:nvSpPr>
          <p:cNvPr id="4" name="Slide Number Placeholder 3"/>
          <p:cNvSpPr>
            <a:spLocks noGrp="1"/>
          </p:cNvSpPr>
          <p:nvPr>
            <p:ph type="sldNum" sz="quarter" idx="10"/>
          </p:nvPr>
        </p:nvSpPr>
        <p:spPr/>
        <p:txBody>
          <a:bodyPr/>
          <a:lstStyle/>
          <a:p>
            <a:pPr>
              <a:defRPr/>
            </a:pPr>
            <a:fld id="{9E51985D-C6E8-4AB4-BCD5-E91000D142D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This slide is designed to highlight connections between two of the three LAUSD initiatives.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When we are planning with Common Core practice standard 3 in mind, we are also addressing components of the Teaching and Learning Framework.</a:t>
            </a:r>
          </a:p>
          <a:p>
            <a:pPr marL="228600" indent="-228600">
              <a:spcBef>
                <a:spcPct val="0"/>
              </a:spcBef>
              <a:spcAft>
                <a:spcPts val="600"/>
              </a:spcAft>
              <a:buFont typeface="Arial" pitchFamily="34" charset="0"/>
              <a:buChar char="•"/>
            </a:pPr>
            <a:endParaRPr lang="en-US" i="1" dirty="0" smtClean="0">
              <a:latin typeface="Century Gothic" pitchFamily="34" charset="0"/>
              <a:ea typeface="Century Gothic" pitchFamily="5" charset="0"/>
              <a:cs typeface="Century Gothic" pitchFamily="5" charset="0"/>
            </a:endParaRP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 minutes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dirty="0" smtClean="0">
                <a:latin typeface="Century Gothic" pitchFamily="34" charset="0"/>
                <a:ea typeface="Century Gothic" pitchFamily="5" charset="0"/>
                <a:cs typeface="Century Gothic" pitchFamily="5" charset="0"/>
              </a:rPr>
              <a:t> Please find </a:t>
            </a:r>
            <a:r>
              <a:rPr lang="en-US" b="1" dirty="0" smtClean="0">
                <a:latin typeface="Century Gothic" pitchFamily="34" charset="0"/>
                <a:ea typeface="Century Gothic" pitchFamily="5" charset="0"/>
                <a:cs typeface="Century Gothic" pitchFamily="5" charset="0"/>
              </a:rPr>
              <a:t>Handout #4</a:t>
            </a:r>
            <a:r>
              <a:rPr lang="en-US" dirty="0" smtClean="0">
                <a:latin typeface="Century Gothic" pitchFamily="34" charset="0"/>
                <a:ea typeface="Century Gothic" pitchFamily="5" charset="0"/>
                <a:cs typeface="Century Gothic" pitchFamily="5" charset="0"/>
              </a:rPr>
              <a:t>.</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Present the slide.</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Record questions to help ensure that your students both present ideas to peers, and agree and/or disagree with their peers’ ideas.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For example, in the DURING phase, I might want to ask students, “How would you prove that?”</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To elicit a viable argument in the AFTER phase, I might ask, “What is the same about both solutions shared?  What’s different?”</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If you need further inspiration, </a:t>
            </a:r>
            <a:r>
              <a:rPr lang="en-US" b="1" i="1" dirty="0" smtClean="0">
                <a:latin typeface="Century Gothic" pitchFamily="34" charset="0"/>
                <a:ea typeface="Century Gothic" pitchFamily="5" charset="0"/>
                <a:cs typeface="Century Gothic" pitchFamily="5" charset="0"/>
              </a:rPr>
              <a:t>Handout #5</a:t>
            </a:r>
            <a:r>
              <a:rPr lang="en-US" i="1" dirty="0" smtClean="0">
                <a:latin typeface="Century Gothic" pitchFamily="34" charset="0"/>
                <a:ea typeface="Century Gothic" pitchFamily="5" charset="0"/>
                <a:cs typeface="Century Gothic" pitchFamily="5" charset="0"/>
              </a:rPr>
              <a:t> contains questions that can be used to address the various components of practice standard 3.</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The bullets on Handout #5 are taken directly from Common Core Standard for Mathematical Practice 3 (MP3).</a:t>
            </a:r>
          </a:p>
          <a:p>
            <a:pPr marL="685800" lvl="1"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If interested in reading more, see page 5 of the LAUSD Common Core State Standards spiral book.</a:t>
            </a:r>
            <a:endParaRPr lang="en-US" i="1" dirty="0" smtClean="0">
              <a:latin typeface="Century Gothic" pitchFamily="34" charset="0"/>
              <a:ea typeface="Century Gothic" pitchFamily="5" charset="0"/>
              <a:cs typeface="Century Gothic" pitchFamily="5" charset="0"/>
            </a:endParaRP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This slide is designed to highlight connections between two of the three LAUSD initiatives.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When we are planning a lesson aligned with Common Core Mathematical Practice 3, we are also addressing components of the English Learner Master Plan.</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5 minutes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Present this slide.</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Posters should be hung around the room in preparation for the upcoming gallery</a:t>
            </a:r>
            <a:r>
              <a:rPr lang="en-US" i="1" dirty="0" smtClean="0">
                <a:latin typeface="Century Gothic" pitchFamily="34" charset="0"/>
                <a:ea typeface="Century Gothic" pitchFamily="5" charset="0"/>
                <a:cs typeface="Century Gothic" pitchFamily="5" charset="0"/>
              </a:rPr>
              <a:t> </a:t>
            </a:r>
            <a:r>
              <a:rPr lang="en-US" dirty="0" smtClean="0">
                <a:latin typeface="Century Gothic" pitchFamily="34" charset="0"/>
                <a:ea typeface="Century Gothic" pitchFamily="5" charset="0"/>
                <a:cs typeface="Century Gothic" pitchFamily="5" charset="0"/>
              </a:rPr>
              <a:t>walk.</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1 minute</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Let’s start with the stated outcomes for the session.</a:t>
            </a:r>
            <a:endParaRPr lang="en-US" b="1" dirty="0" smtClean="0">
              <a:latin typeface="Century Gothic" pitchFamily="34" charset="0"/>
            </a:endParaRP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Review the session outcomes.</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This slide is designed to highlight connections between the LAUSD initiatives.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When we are planning a lesson aligned with Common Core Mathematical Practice 3, we are also addressing components of the English Language Arts Common Core Standards.</a:t>
            </a:r>
          </a:p>
        </p:txBody>
      </p:sp>
      <p:sp>
        <p:nvSpPr>
          <p:cNvPr id="4" name="Slide Number Placeholder 3"/>
          <p:cNvSpPr>
            <a:spLocks noGrp="1"/>
          </p:cNvSpPr>
          <p:nvPr>
            <p:ph type="sldNum" sz="quarter" idx="10"/>
          </p:nvPr>
        </p:nvSpPr>
        <p:spPr/>
        <p:txBody>
          <a:bodyPr/>
          <a:lstStyle/>
          <a:p>
            <a:fld id="{3762983E-47F1-411F-AAFD-8D314EE01B4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10 minutes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Present the slide.</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As school teams circulate, participants should take </a:t>
            </a:r>
            <a:r>
              <a:rPr lang="en-US" b="1" dirty="0" smtClean="0">
                <a:latin typeface="Century Gothic" pitchFamily="34" charset="0"/>
                <a:ea typeface="Century Gothic" pitchFamily="5" charset="0"/>
                <a:cs typeface="Century Gothic" pitchFamily="5" charset="0"/>
              </a:rPr>
              <a:t>Handout #4</a:t>
            </a:r>
            <a:r>
              <a:rPr lang="en-US" dirty="0" smtClean="0">
                <a:latin typeface="Century Gothic" pitchFamily="34" charset="0"/>
                <a:ea typeface="Century Gothic" pitchFamily="5" charset="0"/>
                <a:cs typeface="Century Gothic" pitchFamily="5" charset="0"/>
              </a:rPr>
              <a:t> in order to record questions and ideas sparked by their grade level peers.</a:t>
            </a:r>
          </a:p>
          <a:p>
            <a:pPr marL="228600" indent="-228600">
              <a:spcBef>
                <a:spcPct val="0"/>
              </a:spcBef>
              <a:spcAft>
                <a:spcPts val="600"/>
              </a:spcAft>
              <a:buFont typeface="Arial" pitchFamily="34" charset="0"/>
              <a:buChar char="•"/>
            </a:pPr>
            <a:r>
              <a:rPr lang="en-US" dirty="0" smtClean="0">
                <a:latin typeface="Century Gothic" pitchFamily="34" charset="0"/>
                <a:ea typeface="Century Gothic" pitchFamily="5" charset="0"/>
                <a:cs typeface="Century Gothic" pitchFamily="5" charset="0"/>
              </a:rPr>
              <a:t>Invite participants to take cell phone/tablet pictures as they experience the charts throughout the room.</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 minutes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Today we have worked with Problem-Based Interactive Learning tasks from enVisionMATH and John Van de </a:t>
            </a:r>
            <a:r>
              <a:rPr lang="en-US" i="1" dirty="0" err="1" smtClean="0">
                <a:latin typeface="Century Gothic" pitchFamily="34" charset="0"/>
                <a:ea typeface="Century Gothic" pitchFamily="5" charset="0"/>
                <a:cs typeface="Century Gothic" pitchFamily="5" charset="0"/>
              </a:rPr>
              <a:t>Walle’s</a:t>
            </a:r>
            <a:r>
              <a:rPr lang="en-US" i="1" dirty="0" smtClean="0">
                <a:latin typeface="Century Gothic" pitchFamily="34" charset="0"/>
                <a:ea typeface="Century Gothic" pitchFamily="5" charset="0"/>
                <a:cs typeface="Century Gothic" pitchFamily="5" charset="0"/>
              </a:rPr>
              <a:t> Three-Phase-Structure to create cognitively demanding tasks that address the eight Common Core Standards for Mathematical Practice.</a:t>
            </a:r>
          </a:p>
          <a:p>
            <a:pPr marL="228600" indent="-228600">
              <a:spcBef>
                <a:spcPct val="0"/>
              </a:spcBef>
              <a:spcAft>
                <a:spcPts val="600"/>
              </a:spcAft>
              <a:buFont typeface="Arial" pitchFamily="34" charset="0"/>
              <a:buChar char="•"/>
            </a:pPr>
            <a:r>
              <a:rPr lang="en-US" i="1" dirty="0" smtClean="0">
                <a:latin typeface="Century Gothic" pitchFamily="34" charset="0"/>
                <a:ea typeface="Century Gothic" pitchFamily="5" charset="0"/>
                <a:cs typeface="Century Gothic" pitchFamily="5" charset="0"/>
              </a:rPr>
              <a:t>What are other problem solving opportunities in enVisionMATH (end of Topic </a:t>
            </a:r>
            <a:r>
              <a:rPr lang="en-US" b="1" i="1" dirty="0" smtClean="0">
                <a:latin typeface="Century Gothic" pitchFamily="34" charset="0"/>
                <a:ea typeface="Century Gothic" pitchFamily="5" charset="0"/>
                <a:cs typeface="Century Gothic" pitchFamily="5" charset="0"/>
              </a:rPr>
              <a:t>Performance Assessment</a:t>
            </a:r>
            <a:r>
              <a:rPr lang="en-US" i="1" dirty="0" smtClean="0">
                <a:latin typeface="Century Gothic" pitchFamily="34" charset="0"/>
                <a:ea typeface="Century Gothic" pitchFamily="5" charset="0"/>
                <a:cs typeface="Century Gothic" pitchFamily="5" charset="0"/>
              </a:rPr>
              <a:t>, </a:t>
            </a:r>
            <a:r>
              <a:rPr lang="en-US" b="1" i="1" dirty="0" smtClean="0">
                <a:latin typeface="Century Gothic" pitchFamily="34" charset="0"/>
                <a:ea typeface="Century Gothic" pitchFamily="5" charset="0"/>
                <a:cs typeface="Century Gothic" pitchFamily="5" charset="0"/>
              </a:rPr>
              <a:t>Writing to Explain</a:t>
            </a:r>
            <a:r>
              <a:rPr lang="en-US" i="1" dirty="0" smtClean="0">
                <a:latin typeface="Century Gothic" pitchFamily="34" charset="0"/>
                <a:ea typeface="Century Gothic" pitchFamily="5" charset="0"/>
                <a:cs typeface="Century Gothic" pitchFamily="5" charset="0"/>
              </a:rPr>
              <a:t> in the Quick Check, </a:t>
            </a:r>
            <a:r>
              <a:rPr lang="en-US" b="1" i="1" dirty="0" smtClean="0">
                <a:latin typeface="Century Gothic" pitchFamily="34" charset="0"/>
                <a:ea typeface="Century Gothic" pitchFamily="5" charset="0"/>
                <a:cs typeface="Century Gothic" pitchFamily="5" charset="0"/>
              </a:rPr>
              <a:t>Problem Solving</a:t>
            </a:r>
            <a:r>
              <a:rPr lang="en-US" i="1" dirty="0" smtClean="0">
                <a:latin typeface="Century Gothic" pitchFamily="34" charset="0"/>
                <a:ea typeface="Century Gothic" pitchFamily="5" charset="0"/>
                <a:cs typeface="Century Gothic" pitchFamily="5" charset="0"/>
              </a:rPr>
              <a:t> section of each lesson)?</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SAY</a:t>
            </a:r>
            <a:r>
              <a:rPr lang="en-US" i="1" dirty="0" smtClean="0">
                <a:latin typeface="Century Gothic" pitchFamily="34" charset="0"/>
                <a:ea typeface="Century Gothic" pitchFamily="5" charset="0"/>
                <a:cs typeface="Century Gothic" pitchFamily="5" charset="0"/>
              </a:rPr>
              <a:t> A visit to your school or local public library can unearth literature connections that can be used to further enrich math instruction.</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SAY</a:t>
            </a:r>
            <a:r>
              <a:rPr lang="en-US" i="1" dirty="0" smtClean="0">
                <a:latin typeface="Century Gothic" pitchFamily="34" charset="0"/>
                <a:ea typeface="Century Gothic" pitchFamily="5" charset="0"/>
                <a:cs typeface="Century Gothic" pitchFamily="5" charset="0"/>
              </a:rPr>
              <a:t> And as we know, in addition to enVisionMATH, rich tasks can be found throughout the additional resources provided the District years ago.</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34" charset="0"/>
                <a:ea typeface="ヒラギノ角ゴ Pro W3" pitchFamily="5" charset="-128"/>
                <a:cs typeface="ヒラギノ角ゴ Pro W3" pitchFamily="5" charset="-128"/>
              </a:rPr>
              <a:t>Instructor Notes: 1 minute</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Together we have created discussion-based opportunities for student learning by selecting and planning a cognitively challenging instructional task.</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Now imagine this process being carried out collaboratively by each grade-level team back at your school site.</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dirty="0" smtClean="0">
                <a:latin typeface="Century Gothic" pitchFamily="34" charset="0"/>
              </a:rPr>
              <a:t> </a:t>
            </a:r>
            <a:r>
              <a:rPr lang="en-US" i="1" dirty="0" smtClean="0">
                <a:latin typeface="Century Gothic" pitchFamily="34" charset="0"/>
              </a:rPr>
              <a:t>As stated in the book </a:t>
            </a:r>
            <a:r>
              <a:rPr lang="en-US" i="1" u="sng" dirty="0" smtClean="0">
                <a:latin typeface="Century Gothic" pitchFamily="34" charset="0"/>
              </a:rPr>
              <a:t>Common Core Mathematics in a PLC at Work</a:t>
            </a:r>
            <a:r>
              <a:rPr lang="en-US" i="1" dirty="0" smtClean="0">
                <a:latin typeface="Century Gothic" pitchFamily="34" charset="0"/>
              </a:rPr>
              <a:t>, “Gradually, year after year, your collaborative team creates and revises more and more highly effective lessons, thereby continually improving your instruction in small manageable chunks with shared energies rather than in isolation.”</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i="1" dirty="0" smtClean="0">
                <a:latin typeface="Century Gothic" pitchFamily="34" charset="0"/>
              </a:rPr>
              <a:t> Thank you for helping to ensure that our LAUSD students are on the path to graduate college and career ready.</a:t>
            </a:r>
          </a:p>
        </p:txBody>
      </p:sp>
      <p:sp>
        <p:nvSpPr>
          <p:cNvPr id="4" name="Slide Number Placeholder 3"/>
          <p:cNvSpPr>
            <a:spLocks noGrp="1"/>
          </p:cNvSpPr>
          <p:nvPr>
            <p:ph type="sldNum" sz="quarter" idx="10"/>
          </p:nvPr>
        </p:nvSpPr>
        <p:spPr/>
        <p:txBody>
          <a:bodyPr/>
          <a:lstStyle/>
          <a:p>
            <a:fld id="{3762983E-47F1-411F-AAFD-8D314EE01B4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443" tIns="46721" rIns="93443" bIns="46721" anchor="b"/>
          <a:lstStyle/>
          <a:p>
            <a:pPr algn="r" defTabSz="935038" eaLnBrk="0" hangingPunct="0"/>
            <a:fld id="{A390173D-AA02-4024-B902-BB338D334CC3}" type="slidenum">
              <a:rPr lang="en-US" sz="1200" i="0">
                <a:ea typeface="ヒラギノ角ゴ Pro W3"/>
                <a:cs typeface="ヒラギノ角ゴ Pro W3"/>
              </a:rPr>
              <a:pPr algn="r" defTabSz="935038" eaLnBrk="0" hangingPunct="0"/>
              <a:t>3</a:t>
            </a:fld>
            <a:endParaRPr lang="en-US" sz="1200" i="0">
              <a:ea typeface="ヒラギノ角ゴ Pro W3"/>
              <a:cs typeface="ヒラギノ角ゴ Pro W3"/>
            </a:endParaRPr>
          </a:p>
        </p:txBody>
      </p:sp>
      <p:sp>
        <p:nvSpPr>
          <p:cNvPr id="171011" name="Rectangle 2"/>
          <p:cNvSpPr>
            <a:spLocks noGrp="1" noRot="1" noChangeAspect="1" noChangeArrowheads="1" noTextEdit="1"/>
          </p:cNvSpPr>
          <p:nvPr>
            <p:ph type="sldImg"/>
          </p:nvPr>
        </p:nvSpPr>
        <p:spPr>
          <a:xfrm>
            <a:off x="1144588" y="685800"/>
            <a:ext cx="4572000" cy="3429000"/>
          </a:xfrm>
          <a:ln/>
        </p:spPr>
      </p:sp>
      <p:sp>
        <p:nvSpPr>
          <p:cNvPr id="171012" name="Rectangle 3"/>
          <p:cNvSpPr>
            <a:spLocks noGrp="1" noChangeArrowheads="1"/>
          </p:cNvSpPr>
          <p:nvPr>
            <p:ph type="body" idx="1"/>
          </p:nvPr>
        </p:nvSpPr>
        <p:spPr>
          <a:xfrm>
            <a:off x="914400" y="4343400"/>
            <a:ext cx="5029200" cy="4114800"/>
          </a:xfrm>
          <a:noFill/>
          <a:ln/>
        </p:spPr>
        <p:txBody>
          <a:bodyPr lIns="93443" tIns="46721" rIns="93443" bIns="46721">
            <a:normAutofit fontScale="92500" lnSpcReduction="10000"/>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2 minutes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If you were teaching third, fourth, or fifth grade in LAUSD from 2006-2008 you will most likely remember the Thinking Through a Lesson Protocol.</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Today we will be using a similar, simplified planning tool, John Van de </a:t>
            </a:r>
            <a:r>
              <a:rPr lang="en-US" i="1" dirty="0" err="1" smtClean="0">
                <a:latin typeface="Century Gothic" pitchFamily="34" charset="0"/>
                <a:ea typeface="Century Gothic" pitchFamily="5" charset="0"/>
                <a:cs typeface="Century Gothic" pitchFamily="5" charset="0"/>
              </a:rPr>
              <a:t>Walle’s</a:t>
            </a:r>
            <a:r>
              <a:rPr lang="en-US" i="1" dirty="0" smtClean="0">
                <a:latin typeface="Century Gothic" pitchFamily="34" charset="0"/>
                <a:ea typeface="Century Gothic" pitchFamily="5" charset="0"/>
                <a:cs typeface="Century Gothic" pitchFamily="5" charset="0"/>
              </a:rPr>
              <a:t> Three-Phase Structure.</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In 3 stages, both the</a:t>
            </a:r>
            <a:r>
              <a:rPr lang="en-US" i="1" baseline="0" dirty="0" smtClean="0">
                <a:latin typeface="Century Gothic" pitchFamily="34" charset="0"/>
                <a:ea typeface="Century Gothic" pitchFamily="5" charset="0"/>
                <a:cs typeface="Century Gothic" pitchFamily="5" charset="0"/>
              </a:rPr>
              <a:t> TTLP and the Before/During/After structure </a:t>
            </a:r>
            <a:r>
              <a:rPr lang="en-US" i="1" dirty="0" smtClean="0">
                <a:latin typeface="Century Gothic" pitchFamily="34" charset="0"/>
                <a:ea typeface="Century Gothic" pitchFamily="5" charset="0"/>
                <a:cs typeface="Century Gothic" pitchFamily="5" charset="0"/>
              </a:rPr>
              <a:t>can be used to facilitate lessons that produce mathematically productive conversations.</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a:t>
            </a: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If you are interested in learning more about how to effectively coordinate classroom discussions, “5 Practices for Orchestrating Productive Mathematical Discussions” by Margaret Smith and Mary Kay Stein is an informative book that elaborates on the process.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5 Practices” is a more detailed look at the pedagogical ideas that ground both the TTLP and the Three-Phase Structure.</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Again, today we will be planning a lesson using the John Van de </a:t>
            </a:r>
            <a:r>
              <a:rPr lang="en-US" i="1" dirty="0" err="1" smtClean="0">
                <a:latin typeface="Century Gothic" pitchFamily="34" charset="0"/>
                <a:ea typeface="Century Gothic" pitchFamily="5" charset="0"/>
                <a:cs typeface="Century Gothic" pitchFamily="5" charset="0"/>
              </a:rPr>
              <a:t>Walle</a:t>
            </a:r>
            <a:r>
              <a:rPr lang="en-US" i="1" dirty="0" smtClean="0">
                <a:latin typeface="Century Gothic" pitchFamily="34" charset="0"/>
                <a:ea typeface="Century Gothic" pitchFamily="5" charset="0"/>
                <a:cs typeface="Century Gothic" pitchFamily="5" charset="0"/>
              </a:rPr>
              <a:t> Three-Phase Structure.</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When facilitated with fidelity, the Before/During/After</a:t>
            </a:r>
            <a:r>
              <a:rPr lang="en-US" i="1" baseline="0" dirty="0" smtClean="0">
                <a:latin typeface="Century Gothic" pitchFamily="34" charset="0"/>
                <a:ea typeface="Century Gothic" pitchFamily="5" charset="0"/>
                <a:cs typeface="Century Gothic" pitchFamily="5" charset="0"/>
              </a:rPr>
              <a:t> structure </a:t>
            </a:r>
            <a:r>
              <a:rPr lang="en-US" i="1" dirty="0" smtClean="0">
                <a:latin typeface="Century Gothic" pitchFamily="34" charset="0"/>
                <a:ea typeface="Century Gothic" pitchFamily="5" charset="0"/>
                <a:cs typeface="Century Gothic" pitchFamily="5" charset="0"/>
              </a:rPr>
              <a:t>generates lessons aligned with the Common Core practice standards.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443" tIns="46721" rIns="93443" bIns="46721" anchor="b"/>
          <a:lstStyle/>
          <a:p>
            <a:pPr algn="r" defTabSz="935038" eaLnBrk="0" hangingPunct="0"/>
            <a:fld id="{A390173D-AA02-4024-B902-BB338D334CC3}" type="slidenum">
              <a:rPr lang="en-US" sz="1200" i="0">
                <a:ea typeface="ヒラギノ角ゴ Pro W3"/>
                <a:cs typeface="ヒラギノ角ゴ Pro W3"/>
              </a:rPr>
              <a:pPr algn="r" defTabSz="935038" eaLnBrk="0" hangingPunct="0"/>
              <a:t>4</a:t>
            </a:fld>
            <a:endParaRPr lang="en-US" sz="1200" i="0">
              <a:ea typeface="ヒラギノ角ゴ Pro W3"/>
              <a:cs typeface="ヒラギノ角ゴ Pro W3"/>
            </a:endParaRPr>
          </a:p>
        </p:txBody>
      </p:sp>
      <p:sp>
        <p:nvSpPr>
          <p:cNvPr id="171011" name="Rectangle 2"/>
          <p:cNvSpPr>
            <a:spLocks noGrp="1" noRot="1" noChangeAspect="1" noChangeArrowheads="1" noTextEdit="1"/>
          </p:cNvSpPr>
          <p:nvPr>
            <p:ph type="sldImg"/>
          </p:nvPr>
        </p:nvSpPr>
        <p:spPr>
          <a:xfrm>
            <a:off x="1144588" y="685800"/>
            <a:ext cx="4572000" cy="3429000"/>
          </a:xfrm>
          <a:ln/>
        </p:spPr>
      </p:sp>
      <p:sp>
        <p:nvSpPr>
          <p:cNvPr id="171012" name="Rectangle 3"/>
          <p:cNvSpPr>
            <a:spLocks noGrp="1" noChangeArrowheads="1"/>
          </p:cNvSpPr>
          <p:nvPr>
            <p:ph type="body" idx="1"/>
          </p:nvPr>
        </p:nvSpPr>
        <p:spPr>
          <a:xfrm>
            <a:off x="914400" y="4343400"/>
            <a:ext cx="5029200" cy="4114800"/>
          </a:xfrm>
          <a:noFill/>
          <a:ln/>
        </p:spPr>
        <p:txBody>
          <a:bodyPr lIns="93443" tIns="46721" rIns="93443" bIns="46721"/>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Let’s begin by reviewing the teacher actions associated with  each of the three phases.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Please find </a:t>
            </a:r>
            <a:r>
              <a:rPr lang="en-US" b="1" i="1" dirty="0" smtClean="0">
                <a:latin typeface="Century Gothic" pitchFamily="34" charset="0"/>
                <a:ea typeface="Century Gothic" pitchFamily="5" charset="0"/>
                <a:cs typeface="Century Gothic" pitchFamily="5" charset="0"/>
              </a:rPr>
              <a:t>Handout #1</a:t>
            </a:r>
            <a:r>
              <a:rPr lang="en-US" i="1" dirty="0" smtClean="0">
                <a:latin typeface="Century Gothic" pitchFamily="34" charset="0"/>
                <a:ea typeface="Century Gothic" pitchFamily="5" charset="0"/>
                <a:cs typeface="Century Gothic" pitchFamily="5" charset="0"/>
              </a:rPr>
              <a:t>.</a:t>
            </a:r>
          </a:p>
          <a:p>
            <a:pPr marL="228600" indent="-228600">
              <a:spcBef>
                <a:spcPct val="0"/>
              </a:spcBef>
              <a:spcAft>
                <a:spcPts val="600"/>
              </a:spcAft>
              <a:buFont typeface="Arial" pitchFamily="34" charset="0"/>
              <a:buChar char="•"/>
            </a:pPr>
            <a:r>
              <a:rPr lang="en-US" b="0" dirty="0" smtClean="0">
                <a:latin typeface="Century Gothic" pitchFamily="34" charset="0"/>
                <a:ea typeface="ＭＳ Ｐゴシック"/>
                <a:cs typeface="ＭＳ Ｐゴシック"/>
              </a:rPr>
              <a:t>Go over the </a:t>
            </a:r>
            <a:r>
              <a:rPr lang="en-US" dirty="0" smtClean="0">
                <a:latin typeface="Century Gothic" pitchFamily="34" charset="0"/>
                <a:ea typeface="ＭＳ Ｐゴシック"/>
                <a:cs typeface="ＭＳ Ｐゴシック"/>
              </a:rPr>
              <a:t>components of the BEFORE</a:t>
            </a:r>
            <a:r>
              <a:rPr lang="en-US" b="1" dirty="0" smtClean="0">
                <a:latin typeface="Century Gothic" pitchFamily="34" charset="0"/>
                <a:ea typeface="ＭＳ Ｐゴシック"/>
                <a:cs typeface="ＭＳ Ｐゴシック"/>
              </a:rPr>
              <a:t> </a:t>
            </a:r>
            <a:r>
              <a:rPr lang="en-US" dirty="0" smtClean="0">
                <a:latin typeface="Century Gothic" pitchFamily="34" charset="0"/>
                <a:ea typeface="ＭＳ Ｐゴシック"/>
                <a:cs typeface="ＭＳ Ｐゴシック"/>
              </a:rPr>
              <a:t>phase with the group.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443" tIns="46721" rIns="93443" bIns="46721" anchor="b"/>
          <a:lstStyle/>
          <a:p>
            <a:pPr algn="r" defTabSz="935038" eaLnBrk="0" hangingPunct="0"/>
            <a:fld id="{A390173D-AA02-4024-B902-BB338D334CC3}" type="slidenum">
              <a:rPr lang="en-US" sz="1200" i="0">
                <a:ea typeface="ヒラギノ角ゴ Pro W3"/>
                <a:cs typeface="ヒラギノ角ゴ Pro W3"/>
              </a:rPr>
              <a:pPr algn="r" defTabSz="935038" eaLnBrk="0" hangingPunct="0"/>
              <a:t>5</a:t>
            </a:fld>
            <a:endParaRPr lang="en-US" sz="1200" i="0">
              <a:ea typeface="ヒラギノ角ゴ Pro W3"/>
              <a:cs typeface="ヒラギノ角ゴ Pro W3"/>
            </a:endParaRPr>
          </a:p>
        </p:txBody>
      </p:sp>
      <p:sp>
        <p:nvSpPr>
          <p:cNvPr id="171011" name="Rectangle 2"/>
          <p:cNvSpPr>
            <a:spLocks noGrp="1" noRot="1" noChangeAspect="1" noChangeArrowheads="1" noTextEdit="1"/>
          </p:cNvSpPr>
          <p:nvPr>
            <p:ph type="sldImg"/>
          </p:nvPr>
        </p:nvSpPr>
        <p:spPr>
          <a:xfrm>
            <a:off x="1144588" y="685800"/>
            <a:ext cx="4572000" cy="3429000"/>
          </a:xfrm>
          <a:ln/>
        </p:spPr>
      </p:sp>
      <p:sp>
        <p:nvSpPr>
          <p:cNvPr id="171012" name="Rectangle 3"/>
          <p:cNvSpPr>
            <a:spLocks noGrp="1" noChangeArrowheads="1"/>
          </p:cNvSpPr>
          <p:nvPr>
            <p:ph type="body" idx="1"/>
          </p:nvPr>
        </p:nvSpPr>
        <p:spPr>
          <a:xfrm>
            <a:off x="914400" y="4343400"/>
            <a:ext cx="5029200" cy="4114800"/>
          </a:xfrm>
          <a:noFill/>
          <a:ln/>
        </p:spPr>
        <p:txBody>
          <a:bodyPr lIns="93443" tIns="46721" rIns="93443" bIns="46721"/>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dirty="0" smtClean="0">
                <a:latin typeface="Century Gothic" pitchFamily="34" charset="0"/>
                <a:ea typeface="ＭＳ Ｐゴシック"/>
                <a:cs typeface="ＭＳ Ｐゴシック"/>
              </a:rPr>
              <a:t>Review the components of the DURING</a:t>
            </a:r>
            <a:r>
              <a:rPr lang="en-US" b="1" dirty="0" smtClean="0">
                <a:latin typeface="Century Gothic" pitchFamily="34" charset="0"/>
                <a:ea typeface="ＭＳ Ｐゴシック"/>
                <a:cs typeface="ＭＳ Ｐゴシック"/>
              </a:rPr>
              <a:t> </a:t>
            </a:r>
            <a:r>
              <a:rPr lang="en-US" dirty="0" smtClean="0">
                <a:latin typeface="Century Gothic" pitchFamily="34" charset="0"/>
                <a:ea typeface="ＭＳ Ｐゴシック"/>
                <a:cs typeface="ＭＳ Ｐゴシック"/>
              </a:rPr>
              <a:t>phase.</a:t>
            </a:r>
          </a:p>
          <a:p>
            <a:pPr eaLnBrk="1" hangingPunct="1">
              <a:buFont typeface="Wingdings" pitchFamily="2" charset="2"/>
              <a:buNone/>
            </a:pPr>
            <a:endParaRPr lang="en-US" dirty="0" smtClean="0">
              <a:latin typeface="Century Gothic"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443" tIns="46721" rIns="93443" bIns="46721" anchor="b"/>
          <a:lstStyle/>
          <a:p>
            <a:pPr algn="r" defTabSz="935038" eaLnBrk="0" hangingPunct="0"/>
            <a:fld id="{A390173D-AA02-4024-B902-BB338D334CC3}" type="slidenum">
              <a:rPr lang="en-US" sz="1200" i="0">
                <a:ea typeface="ヒラギノ角ゴ Pro W3"/>
                <a:cs typeface="ヒラギノ角ゴ Pro W3"/>
              </a:rPr>
              <a:pPr algn="r" defTabSz="935038" eaLnBrk="0" hangingPunct="0"/>
              <a:t>6</a:t>
            </a:fld>
            <a:endParaRPr lang="en-US" sz="1200" i="0">
              <a:ea typeface="ヒラギノ角ゴ Pro W3"/>
              <a:cs typeface="ヒラギノ角ゴ Pro W3"/>
            </a:endParaRPr>
          </a:p>
        </p:txBody>
      </p:sp>
      <p:sp>
        <p:nvSpPr>
          <p:cNvPr id="171011" name="Rectangle 2"/>
          <p:cNvSpPr>
            <a:spLocks noGrp="1" noRot="1" noChangeAspect="1" noChangeArrowheads="1" noTextEdit="1"/>
          </p:cNvSpPr>
          <p:nvPr>
            <p:ph type="sldImg"/>
          </p:nvPr>
        </p:nvSpPr>
        <p:spPr>
          <a:xfrm>
            <a:off x="1144588" y="685800"/>
            <a:ext cx="4572000" cy="3429000"/>
          </a:xfrm>
          <a:ln/>
        </p:spPr>
      </p:sp>
      <p:sp>
        <p:nvSpPr>
          <p:cNvPr id="171012" name="Rectangle 3"/>
          <p:cNvSpPr>
            <a:spLocks noGrp="1" noChangeArrowheads="1"/>
          </p:cNvSpPr>
          <p:nvPr>
            <p:ph type="body" idx="1"/>
          </p:nvPr>
        </p:nvSpPr>
        <p:spPr>
          <a:xfrm>
            <a:off x="914400" y="4343400"/>
            <a:ext cx="5029200" cy="4114800"/>
          </a:xfrm>
          <a:noFill/>
          <a:ln/>
        </p:spPr>
        <p:txBody>
          <a:bodyPr lIns="93443" tIns="46721" rIns="93443" bIns="46721"/>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30 seconds</a:t>
            </a:r>
          </a:p>
          <a:p>
            <a:pPr marL="228600" indent="-228600">
              <a:spcBef>
                <a:spcPct val="0"/>
              </a:spcBef>
              <a:spcAft>
                <a:spcPts val="600"/>
              </a:spcAft>
              <a:buFont typeface="Arial" pitchFamily="34" charset="0"/>
              <a:buChar char="•"/>
            </a:pPr>
            <a:r>
              <a:rPr lang="en-US" dirty="0" smtClean="0">
                <a:latin typeface="Century Gothic" pitchFamily="34" charset="0"/>
                <a:ea typeface="ＭＳ Ｐゴシック"/>
                <a:cs typeface="ＭＳ Ｐゴシック"/>
              </a:rPr>
              <a:t>Review</a:t>
            </a:r>
            <a:r>
              <a:rPr lang="en-US" b="1" dirty="0" smtClean="0">
                <a:latin typeface="Century Gothic" pitchFamily="34" charset="0"/>
                <a:ea typeface="ＭＳ Ｐゴシック"/>
                <a:cs typeface="ＭＳ Ｐゴシック"/>
              </a:rPr>
              <a:t> </a:t>
            </a:r>
            <a:r>
              <a:rPr lang="en-US" dirty="0" smtClean="0">
                <a:latin typeface="Century Gothic" pitchFamily="34" charset="0"/>
                <a:ea typeface="ＭＳ Ｐゴシック"/>
                <a:cs typeface="ＭＳ Ｐゴシック"/>
              </a:rPr>
              <a:t>the</a:t>
            </a:r>
            <a:r>
              <a:rPr lang="en-US" b="1" dirty="0" smtClean="0">
                <a:latin typeface="Century Gothic" pitchFamily="34" charset="0"/>
                <a:ea typeface="ＭＳ Ｐゴシック"/>
                <a:cs typeface="ＭＳ Ｐゴシック"/>
              </a:rPr>
              <a:t> </a:t>
            </a:r>
            <a:r>
              <a:rPr lang="en-US" dirty="0" smtClean="0">
                <a:latin typeface="Century Gothic" pitchFamily="34" charset="0"/>
                <a:ea typeface="ＭＳ Ｐゴシック"/>
                <a:cs typeface="ＭＳ Ｐゴシック"/>
              </a:rPr>
              <a:t>components of the AFTER</a:t>
            </a:r>
            <a:r>
              <a:rPr lang="en-US" b="1" dirty="0" smtClean="0">
                <a:latin typeface="Century Gothic" pitchFamily="34" charset="0"/>
                <a:ea typeface="ＭＳ Ｐゴシック"/>
                <a:cs typeface="ＭＳ Ｐゴシック"/>
              </a:rPr>
              <a:t> </a:t>
            </a:r>
            <a:r>
              <a:rPr lang="en-US" dirty="0" smtClean="0">
                <a:latin typeface="Century Gothic" pitchFamily="34" charset="0"/>
                <a:ea typeface="ＭＳ Ｐゴシック"/>
                <a:cs typeface="ＭＳ Ｐゴシック"/>
              </a:rPr>
              <a:t>phase.</a:t>
            </a:r>
            <a:endParaRPr lang="en-US" dirty="0" smtClean="0">
              <a:latin typeface="Century Gothic" pitchFamily="34" charset="0"/>
              <a:ea typeface="Century Gothic" pitchFamily="5" charset="0"/>
              <a:cs typeface="Century Gothic" pitchFamily="5" charset="0"/>
            </a:endParaRPr>
          </a:p>
          <a:p>
            <a:pPr eaLnBrk="1" hangingPunct="1">
              <a:buFont typeface="Wingdings" pitchFamily="2" charset="2"/>
              <a:buNone/>
            </a:pPr>
            <a:endParaRPr lang="en-US" dirty="0" smtClean="0">
              <a:latin typeface="Century Gothic"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5 minutes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Please find the enVisionMATH Problem-Based Interactive Learning page for your grade level.</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This was taken directly from the enVisionMATH Topic Teacher’s Edition.</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John Van de </a:t>
            </a:r>
            <a:r>
              <a:rPr lang="en-US" i="1" dirty="0" err="1" smtClean="0">
                <a:latin typeface="Century Gothic" pitchFamily="34" charset="0"/>
                <a:ea typeface="Century Gothic" pitchFamily="5" charset="0"/>
                <a:cs typeface="Century Gothic" pitchFamily="5" charset="0"/>
              </a:rPr>
              <a:t>Walle</a:t>
            </a:r>
            <a:r>
              <a:rPr lang="en-US" i="1" dirty="0" smtClean="0">
                <a:latin typeface="Century Gothic" pitchFamily="34" charset="0"/>
                <a:ea typeface="Century Gothic" pitchFamily="5" charset="0"/>
                <a:cs typeface="Century Gothic" pitchFamily="5" charset="0"/>
              </a:rPr>
              <a:t> was one of the authors of enVisionMATH. Step 2: Problem-Based Interactive Learning was designed to be facilitated using the Three-Phase Structure. </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For grades 3-5, these are lessons from our current enVisionMATH program that also address Common Core content standards.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The grade 2 selections were taken from the second grade Common Core enVisionMATH program.</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a:t>
            </a: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With your grade-level team, select one of the tasks for planning purposes.</a:t>
            </a: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5 minutes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Please find </a:t>
            </a:r>
            <a:r>
              <a:rPr lang="en-US" b="1" i="1" dirty="0" smtClean="0">
                <a:latin typeface="Century Gothic" pitchFamily="34" charset="0"/>
              </a:rPr>
              <a:t>Handout #2</a:t>
            </a:r>
            <a:r>
              <a:rPr lang="en-US" i="1" dirty="0" smtClean="0">
                <a:latin typeface="Century Gothic" pitchFamily="34" charset="0"/>
              </a:rPr>
              <a:t>.</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Again, if you were</a:t>
            </a:r>
            <a:r>
              <a:rPr lang="en-US" i="1" baseline="0" dirty="0" smtClean="0">
                <a:latin typeface="Century Gothic" pitchFamily="34" charset="0"/>
              </a:rPr>
              <a:t> a 3</a:t>
            </a:r>
            <a:r>
              <a:rPr lang="en-US" i="1" baseline="30000" dirty="0" smtClean="0">
                <a:latin typeface="Century Gothic" pitchFamily="34" charset="0"/>
              </a:rPr>
              <a:t>rd</a:t>
            </a:r>
            <a:r>
              <a:rPr lang="en-US" i="1" baseline="0" dirty="0" smtClean="0">
                <a:latin typeface="Century Gothic" pitchFamily="34" charset="0"/>
              </a:rPr>
              <a:t> – 5</a:t>
            </a:r>
            <a:r>
              <a:rPr lang="en-US" i="1" baseline="30000" dirty="0" smtClean="0">
                <a:latin typeface="Century Gothic" pitchFamily="34" charset="0"/>
              </a:rPr>
              <a:t>th</a:t>
            </a:r>
            <a:r>
              <a:rPr lang="en-US" i="1" baseline="0" dirty="0" smtClean="0">
                <a:latin typeface="Century Gothic" pitchFamily="34" charset="0"/>
              </a:rPr>
              <a:t> grade teacher four to six years ago, y</a:t>
            </a:r>
            <a:r>
              <a:rPr lang="en-US" i="1" dirty="0" smtClean="0">
                <a:latin typeface="Century Gothic" pitchFamily="34" charset="0"/>
              </a:rPr>
              <a:t>ou</a:t>
            </a:r>
            <a:r>
              <a:rPr lang="en-US" i="1" baseline="0" dirty="0" smtClean="0">
                <a:latin typeface="Century Gothic" pitchFamily="34" charset="0"/>
              </a:rPr>
              <a:t> may also remember working with the Task Analysis Guide.</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The guide has the characteristics of mathematical tasks at each of the four levels of cognitive demand:</a:t>
            </a:r>
          </a:p>
          <a:p>
            <a:pPr marL="685800" lvl="1" indent="-228600">
              <a:spcBef>
                <a:spcPct val="0"/>
              </a:spcBef>
              <a:spcAft>
                <a:spcPts val="600"/>
              </a:spcAft>
              <a:buFont typeface="Arial" pitchFamily="34" charset="0"/>
              <a:buChar char="•"/>
            </a:pPr>
            <a:r>
              <a:rPr lang="en-US" i="1" baseline="0" dirty="0" smtClean="0">
                <a:latin typeface="Century Gothic" pitchFamily="34" charset="0"/>
              </a:rPr>
              <a:t>Lower levels, including “memorization </a:t>
            </a:r>
            <a:r>
              <a:rPr lang="en-US" i="1" dirty="0" smtClean="0">
                <a:latin typeface="Century Gothic" pitchFamily="34" charset="0"/>
              </a:rPr>
              <a:t>t</a:t>
            </a:r>
            <a:r>
              <a:rPr lang="en-US" i="1" baseline="0" dirty="0" smtClean="0">
                <a:latin typeface="Century Gothic" pitchFamily="34" charset="0"/>
              </a:rPr>
              <a:t>asks” and “procedures without connections” and the</a:t>
            </a:r>
            <a:endParaRPr lang="en-US" i="1" dirty="0" smtClean="0">
              <a:latin typeface="Century Gothic" pitchFamily="34" charset="0"/>
            </a:endParaRPr>
          </a:p>
          <a:p>
            <a:pPr marL="685800" lvl="1" indent="-228600">
              <a:spcBef>
                <a:spcPct val="0"/>
              </a:spcBef>
              <a:spcAft>
                <a:spcPts val="600"/>
              </a:spcAft>
              <a:buFont typeface="Arial" pitchFamily="34" charset="0"/>
              <a:buChar char="•"/>
            </a:pPr>
            <a:r>
              <a:rPr lang="en-US" i="1" dirty="0" smtClean="0">
                <a:latin typeface="Century Gothic" pitchFamily="34" charset="0"/>
              </a:rPr>
              <a:t>H</a:t>
            </a:r>
            <a:r>
              <a:rPr lang="en-US" i="1" baseline="0" dirty="0" smtClean="0">
                <a:latin typeface="Century Gothic" pitchFamily="34" charset="0"/>
              </a:rPr>
              <a:t>igher levels,</a:t>
            </a:r>
            <a:r>
              <a:rPr lang="en-US" i="1" dirty="0" smtClean="0">
                <a:latin typeface="Century Gothic" pitchFamily="34" charset="0"/>
              </a:rPr>
              <a:t> “procedures with connections” and “doing mathematics.”</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As stated in “Adding It Up,” a book from the National Research Council, “Tasks form the basis for students’ opportunities to learn what mathematics is and how one does it, yet not all tasks afford the same levels and opportunities for student thinking.”</a:t>
            </a:r>
          </a:p>
          <a:p>
            <a:pPr marL="228600" indent="-228600">
              <a:spcBef>
                <a:spcPct val="0"/>
              </a:spcBef>
              <a:spcAft>
                <a:spcPts val="600"/>
              </a:spcAft>
              <a:buFont typeface="Arial" pitchFamily="34" charset="0"/>
              <a:buChar char="•"/>
            </a:pPr>
            <a:r>
              <a:rPr lang="en-US" b="1" dirty="0" smtClean="0">
                <a:latin typeface="Century Gothic" pitchFamily="34" charset="0"/>
                <a:ea typeface="Century Gothic" pitchFamily="5" charset="0"/>
                <a:cs typeface="Century Gothic" pitchFamily="5" charset="0"/>
              </a:rPr>
              <a:t>(CLICK) </a:t>
            </a: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With your team, your job is to evaluate the cognitive demand of your selected task.  </a:t>
            </a:r>
          </a:p>
          <a:p>
            <a:pPr marL="228600" indent="-228600">
              <a:spcBef>
                <a:spcPct val="0"/>
              </a:spcBef>
              <a:spcAft>
                <a:spcPts val="600"/>
              </a:spcAft>
              <a:buFont typeface="Arial" pitchFamily="34" charset="0"/>
              <a:buChar char="•"/>
            </a:pPr>
            <a:r>
              <a:rPr lang="en-US" b="1" dirty="0" smtClean="0">
                <a:latin typeface="Century Gothic" pitchFamily="34" charset="0"/>
              </a:rPr>
              <a:t>SAY</a:t>
            </a:r>
            <a:r>
              <a:rPr lang="en-US" i="1" dirty="0" smtClean="0">
                <a:latin typeface="Century Gothic" pitchFamily="34" charset="0"/>
              </a:rPr>
              <a:t> If the task does not align with the level of “Doing Mathematics,</a:t>
            </a:r>
            <a:r>
              <a:rPr lang="en-US" i="1" baseline="0" dirty="0" smtClean="0">
                <a:latin typeface="Century Gothic" pitchFamily="34" charset="0"/>
              </a:rPr>
              <a:t>” then, j</a:t>
            </a:r>
            <a:r>
              <a:rPr lang="en-US" i="1" dirty="0" smtClean="0">
                <a:latin typeface="Century Gothic" pitchFamily="34" charset="0"/>
              </a:rPr>
              <a:t>ust as you would in the classroom, modify the task as needed until you feel it addresses several characteristics found in the “Doing Mathematics Tasks” column.</a:t>
            </a:r>
          </a:p>
          <a:p>
            <a:pPr marL="228600" indent="-228600">
              <a:spcBef>
                <a:spcPct val="0"/>
              </a:spcBef>
              <a:spcAft>
                <a:spcPts val="600"/>
              </a:spcAft>
              <a:buFont typeface="Arial" pitchFamily="34" charset="0"/>
              <a:buChar char="•"/>
            </a:pPr>
            <a:r>
              <a:rPr lang="en-US" b="1" i="1" dirty="0" smtClean="0">
                <a:latin typeface="Century Gothic" pitchFamily="34" charset="0"/>
              </a:rPr>
              <a:t>SAY</a:t>
            </a:r>
            <a:r>
              <a:rPr lang="en-US" i="1" dirty="0" smtClean="0">
                <a:latin typeface="Century Gothic" pitchFamily="34" charset="0"/>
              </a:rPr>
              <a:t> Once satisfied your task can be categorized as “Doing Mathematics,” record it on </a:t>
            </a:r>
            <a:r>
              <a:rPr lang="en-US" b="1" i="1" dirty="0" smtClean="0">
                <a:latin typeface="Century Gothic" pitchFamily="34" charset="0"/>
              </a:rPr>
              <a:t>Handout #3</a:t>
            </a:r>
            <a:r>
              <a:rPr lang="en-US" i="1" dirty="0" smtClean="0">
                <a:latin typeface="Century Gothic" pitchFamily="34" charset="0"/>
              </a:rPr>
              <a:t>.</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Who can restate what we are about to do?</a:t>
            </a:r>
          </a:p>
          <a:p>
            <a:pPr marL="228600" indent="-228600">
              <a:spcBef>
                <a:spcPct val="0"/>
              </a:spcBef>
              <a:spcAft>
                <a:spcPts val="600"/>
              </a:spcAft>
              <a:buFont typeface="Arial" pitchFamily="34" charset="0"/>
              <a:buChar char="•"/>
            </a:pPr>
            <a:r>
              <a:rPr lang="en-US" b="1" i="1" dirty="0" smtClean="0">
                <a:latin typeface="Century Gothic" pitchFamily="34" charset="0"/>
                <a:ea typeface="Century Gothic" pitchFamily="5" charset="0"/>
                <a:cs typeface="Century Gothic" pitchFamily="5" charset="0"/>
              </a:rPr>
              <a:t>SAY</a:t>
            </a:r>
            <a:r>
              <a:rPr lang="en-US" i="1" dirty="0" smtClean="0">
                <a:latin typeface="Century Gothic" pitchFamily="34" charset="0"/>
                <a:ea typeface="Century Gothic" pitchFamily="5" charset="0"/>
                <a:cs typeface="Century Gothic" pitchFamily="5" charset="0"/>
              </a:rPr>
              <a:t> </a:t>
            </a:r>
            <a:r>
              <a:rPr lang="en-US" i="1" dirty="0" smtClean="0">
                <a:latin typeface="Century Gothic" pitchFamily="34" charset="0"/>
              </a:rPr>
              <a:t>What questions might you have?</a:t>
            </a:r>
          </a:p>
          <a:p>
            <a:pPr marL="228600" indent="-228600">
              <a:spcBef>
                <a:spcPct val="0"/>
              </a:spcBef>
              <a:spcAft>
                <a:spcPts val="600"/>
              </a:spcAft>
              <a:buFont typeface="Arial" pitchFamily="34" charset="0"/>
              <a:buChar char="•"/>
            </a:pPr>
            <a:endParaRPr lang="en-US" dirty="0" smtClean="0">
              <a:latin typeface="Century Gothic" pitchFamily="34" charset="0"/>
            </a:endParaRPr>
          </a:p>
          <a:p>
            <a:pPr marL="228600" indent="-228600">
              <a:spcBef>
                <a:spcPct val="0"/>
              </a:spcBef>
              <a:spcAft>
                <a:spcPts val="600"/>
              </a:spcAft>
              <a:buFont typeface="Arial" pitchFamily="34" charset="0"/>
              <a:buChar char="•"/>
            </a:pPr>
            <a:endParaRPr lang="en-US" baseline="0"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3762983E-47F1-411F-AAFD-8D314EE01B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spcAft>
                <a:spcPts val="1200"/>
              </a:spcAft>
            </a:pPr>
            <a:r>
              <a:rPr lang="en-US" b="1" dirty="0" smtClean="0">
                <a:latin typeface="Century Gothic" pitchFamily="5" charset="0"/>
                <a:ea typeface="ヒラギノ角ゴ Pro W3" pitchFamily="5" charset="-128"/>
                <a:cs typeface="ヒラギノ角ゴ Pro W3" pitchFamily="5" charset="-128"/>
              </a:rPr>
              <a:t>Instructor Notes: 3 minutes</a:t>
            </a:r>
          </a:p>
          <a:p>
            <a:pPr marL="228600" indent="-228600">
              <a:spcBef>
                <a:spcPct val="0"/>
              </a:spcBef>
              <a:spcAft>
                <a:spcPts val="600"/>
              </a:spcAft>
              <a:buFont typeface="Arial" pitchFamily="34" charset="0"/>
              <a:buChar char="•"/>
            </a:pPr>
            <a:r>
              <a:rPr lang="en-US" b="1" dirty="0" smtClean="0">
                <a:latin typeface="Century Gothic" pitchFamily="34" charset="0"/>
                <a:ea typeface="ＭＳ Ｐゴシック"/>
                <a:cs typeface="ＭＳ Ｐゴシック"/>
              </a:rPr>
              <a:t>SAY</a:t>
            </a:r>
            <a:r>
              <a:rPr lang="en-US" dirty="0" smtClean="0">
                <a:latin typeface="Century Gothic" pitchFamily="34" charset="0"/>
                <a:ea typeface="ＭＳ Ｐゴシック"/>
                <a:cs typeface="ＭＳ Ｐゴシック"/>
              </a:rPr>
              <a:t> </a:t>
            </a:r>
            <a:r>
              <a:rPr lang="en-US" i="1" dirty="0" smtClean="0">
                <a:latin typeface="Century Gothic" pitchFamily="34" charset="0"/>
                <a:ea typeface="ＭＳ Ｐゴシック"/>
                <a:cs typeface="ＭＳ Ｐゴシック"/>
              </a:rPr>
              <a:t>Please take 2 minutes to read, reflect and then discuss the quote with a partner.</a:t>
            </a:r>
          </a:p>
          <a:p>
            <a:pPr marL="228600" indent="-228600">
              <a:spcBef>
                <a:spcPct val="0"/>
              </a:spcBef>
              <a:spcAft>
                <a:spcPts val="600"/>
              </a:spcAft>
              <a:buFont typeface="Arial" pitchFamily="34" charset="0"/>
              <a:buChar char="•"/>
            </a:pPr>
            <a:r>
              <a:rPr lang="en-US" b="1" dirty="0" smtClean="0">
                <a:latin typeface="Century Gothic" pitchFamily="34" charset="0"/>
                <a:ea typeface="ＭＳ Ｐゴシック"/>
                <a:cs typeface="ＭＳ Ｐゴシック"/>
              </a:rPr>
              <a:t>SAY</a:t>
            </a:r>
            <a:r>
              <a:rPr lang="en-US" dirty="0" smtClean="0">
                <a:latin typeface="Century Gothic" pitchFamily="34" charset="0"/>
                <a:ea typeface="ＭＳ Ｐゴシック"/>
                <a:cs typeface="ＭＳ Ｐゴシック"/>
              </a:rPr>
              <a:t> </a:t>
            </a:r>
            <a:r>
              <a:rPr lang="en-US" i="1" dirty="0" smtClean="0">
                <a:latin typeface="Century Gothic" pitchFamily="34" charset="0"/>
                <a:ea typeface="ＭＳ Ｐゴシック"/>
                <a:cs typeface="ＭＳ Ｐゴシック"/>
              </a:rPr>
              <a:t>Who would like to share something their partner shared with them?</a:t>
            </a:r>
          </a:p>
          <a:p>
            <a:pPr marL="228600" indent="-228600">
              <a:spcBef>
                <a:spcPct val="0"/>
              </a:spcBef>
              <a:spcAft>
                <a:spcPts val="600"/>
              </a:spcAft>
              <a:buFont typeface="Arial" pitchFamily="34" charset="0"/>
              <a:buChar char="•"/>
            </a:pPr>
            <a:r>
              <a:rPr lang="en-US" dirty="0" smtClean="0">
                <a:latin typeface="Century Gothic" pitchFamily="34" charset="0"/>
                <a:ea typeface="ＭＳ Ｐゴシック"/>
                <a:cs typeface="ＭＳ Ｐゴシック"/>
              </a:rPr>
              <a:t>Allow for 2-3 share-outs.</a:t>
            </a:r>
            <a:endParaRPr lang="en-US" dirty="0" smtClean="0">
              <a:latin typeface="Century Gothic" pitchFamily="34" charset="0"/>
              <a:ea typeface="Century Gothic" pitchFamily="5" charset="0"/>
              <a:cs typeface="Century Gothic" pitchFamily="5" charset="0"/>
            </a:endParaRPr>
          </a:p>
        </p:txBody>
      </p:sp>
      <p:sp>
        <p:nvSpPr>
          <p:cNvPr id="4" name="Slide Number Placeholder 3"/>
          <p:cNvSpPr>
            <a:spLocks noGrp="1"/>
          </p:cNvSpPr>
          <p:nvPr>
            <p:ph type="sldNum" sz="quarter" idx="10"/>
          </p:nvPr>
        </p:nvSpPr>
        <p:spPr/>
        <p:txBody>
          <a:bodyPr/>
          <a:lstStyle/>
          <a:p>
            <a:fld id="{3762983E-47F1-411F-AAFD-8D314EE01B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EB2D87-EA5D-4A15-A3A4-3DF74D93B210}"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B2D87-EA5D-4A15-A3A4-3DF74D93B210}"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B2D87-EA5D-4A15-A3A4-3DF74D93B210}"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B2D87-EA5D-4A15-A3A4-3DF74D93B210}"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B2D87-EA5D-4A15-A3A4-3DF74D93B210}" type="datetimeFigureOut">
              <a:rPr lang="en-US" smtClean="0"/>
              <a:pPr/>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EB2D87-EA5D-4A15-A3A4-3DF74D93B210}" type="datetimeFigureOut">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EB2D87-EA5D-4A15-A3A4-3DF74D93B210}" type="datetimeFigureOut">
              <a:rPr lang="en-US" smtClean="0"/>
              <a:pPr/>
              <a:t>9/3/14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EB2D87-EA5D-4A15-A3A4-3DF74D93B210}" type="datetimeFigureOut">
              <a:rPr lang="en-US" smtClean="0"/>
              <a:pPr/>
              <a:t>9/3/14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B2D87-EA5D-4A15-A3A4-3DF74D93B210}" type="datetimeFigureOut">
              <a:rPr lang="en-US" smtClean="0"/>
              <a:pPr/>
              <a:t>9/3/14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B2D87-EA5D-4A15-A3A4-3DF74D93B210}" type="datetimeFigureOut">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B2D87-EA5D-4A15-A3A4-3DF74D93B210}" type="datetimeFigureOut">
              <a:rPr lang="en-US" smtClean="0"/>
              <a:pPr/>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F99CFA-17BE-4874-A888-28A3992E57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85000" b="8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2D87-EA5D-4A15-A3A4-3DF74D93B210}" type="datetimeFigureOut">
              <a:rPr lang="en-US" smtClean="0"/>
              <a:pPr/>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99CFA-17BE-4874-A888-28A3992E57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8.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jpeg"/><Relationship Id="rId13"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audio" Target="../media/audio1.wav"/><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2.wav"/><Relationship Id="rId5" Type="http://schemas.openxmlformats.org/officeDocument/2006/relationships/image" Target="../media/image7.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76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noAutofit/>
          </a:bodyPr>
          <a:lstStyle/>
          <a:p>
            <a:r>
              <a:rPr lang="en-US" sz="6000" b="1" dirty="0" smtClean="0">
                <a:solidFill>
                  <a:srgbClr val="669900"/>
                </a:solidFill>
                <a:latin typeface="Century Gothic" pitchFamily="34" charset="0"/>
              </a:rPr>
              <a:t>Common Core Planning for </a:t>
            </a:r>
            <a:br>
              <a:rPr lang="en-US" sz="6000" b="1" dirty="0" smtClean="0">
                <a:solidFill>
                  <a:srgbClr val="669900"/>
                </a:solidFill>
                <a:latin typeface="Century Gothic" pitchFamily="34" charset="0"/>
              </a:rPr>
            </a:br>
            <a:r>
              <a:rPr lang="en-US" sz="6000" b="1" dirty="0" smtClean="0">
                <a:solidFill>
                  <a:srgbClr val="669900"/>
                </a:solidFill>
                <a:latin typeface="Century Gothic" pitchFamily="34" charset="0"/>
              </a:rPr>
              <a:t>Content &amp; Practice</a:t>
            </a:r>
            <a:endParaRPr lang="en-US" sz="6000" dirty="0">
              <a:solidFill>
                <a:srgbClr val="669900"/>
              </a:solidFill>
            </a:endParaRPr>
          </a:p>
        </p:txBody>
      </p:sp>
      <p:sp>
        <p:nvSpPr>
          <p:cNvPr id="3" name="Subtitle 2"/>
          <p:cNvSpPr>
            <a:spLocks noGrp="1"/>
          </p:cNvSpPr>
          <p:nvPr>
            <p:ph type="subTitle" idx="1"/>
          </p:nvPr>
        </p:nvSpPr>
        <p:spPr>
          <a:xfrm>
            <a:off x="1371600" y="4267200"/>
            <a:ext cx="6400800" cy="1752600"/>
          </a:xfrm>
        </p:spPr>
        <p:txBody>
          <a:bodyPr/>
          <a:lstStyle/>
          <a:p>
            <a:r>
              <a:rPr lang="en-US" b="1" dirty="0" smtClean="0">
                <a:solidFill>
                  <a:srgbClr val="990000"/>
                </a:solidFill>
              </a:rPr>
              <a:t>Preparing Los Angeles Students for College and Career</a:t>
            </a:r>
            <a:endParaRPr lang="en-US" b="1" dirty="0">
              <a:solidFill>
                <a:srgbClr val="990000"/>
              </a:solidFill>
            </a:endParaRPr>
          </a:p>
        </p:txBody>
      </p:sp>
      <p:pic>
        <p:nvPicPr>
          <p:cNvPr id="3075" name="Picture 3" descr="C:\Users\ld1\Desktop\'12 NOV COMMON CORE\CC PLANNING\earth-vector-5.png"/>
          <p:cNvPicPr>
            <a:picLocks noChangeAspect="1" noChangeArrowheads="1"/>
          </p:cNvPicPr>
          <p:nvPr/>
        </p:nvPicPr>
        <p:blipFill>
          <a:blip r:embed="rId4" cstate="print"/>
          <a:srcRect/>
          <a:stretch>
            <a:fillRect/>
          </a:stretch>
        </p:blipFill>
        <p:spPr bwMode="auto">
          <a:xfrm>
            <a:off x="6908800" y="4622800"/>
            <a:ext cx="2235200" cy="22352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entury Gothic" pitchFamily="34" charset="0"/>
              </a:rPr>
              <a:t>Anticipating</a:t>
            </a:r>
            <a:endParaRPr lang="en-US" b="1" dirty="0">
              <a:solidFill>
                <a:srgbClr val="FF0000"/>
              </a:solidFill>
              <a:latin typeface="Century Gothic" pitchFamily="34" charset="0"/>
            </a:endParaRPr>
          </a:p>
        </p:txBody>
      </p:sp>
      <p:pic>
        <p:nvPicPr>
          <p:cNvPr id="4" name="Picture 2" descr="E:\CCSS Math Fellows Grades 2-5\PBIL - Whole Screen.PNG"/>
          <p:cNvPicPr>
            <a:picLocks noChangeAspect="1" noChangeArrowheads="1"/>
          </p:cNvPicPr>
          <p:nvPr/>
        </p:nvPicPr>
        <p:blipFill>
          <a:blip r:embed="rId4" cstate="print"/>
          <a:srcRect/>
          <a:stretch>
            <a:fillRect/>
          </a:stretch>
        </p:blipFill>
        <p:spPr bwMode="auto">
          <a:xfrm>
            <a:off x="4581525" y="1605424"/>
            <a:ext cx="4410075" cy="510017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724400" y="2362200"/>
            <a:ext cx="3048000" cy="160020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Callout 14"/>
          <p:cNvSpPr/>
          <p:nvPr/>
        </p:nvSpPr>
        <p:spPr>
          <a:xfrm>
            <a:off x="4953000" y="4114800"/>
            <a:ext cx="1447800" cy="1524000"/>
          </a:xfrm>
          <a:prstGeom prst="upArrowCallout">
            <a:avLst/>
          </a:prstGeom>
          <a:solidFill>
            <a:srgbClr val="FF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entury Gothic" pitchFamily="34" charset="0"/>
              </a:rPr>
              <a:t>Activating Prior Knowledge</a:t>
            </a:r>
            <a:endParaRPr lang="en-US" b="1" dirty="0">
              <a:latin typeface="Century Gothic" pitchFamily="34" charset="0"/>
            </a:endParaRPr>
          </a:p>
        </p:txBody>
      </p:sp>
      <p:sp>
        <p:nvSpPr>
          <p:cNvPr id="16" name="Left Arrow Callout 15"/>
          <p:cNvSpPr/>
          <p:nvPr/>
        </p:nvSpPr>
        <p:spPr>
          <a:xfrm>
            <a:off x="7467600" y="2438400"/>
            <a:ext cx="1295400" cy="838200"/>
          </a:xfrm>
          <a:prstGeom prst="leftArrowCallout">
            <a:avLst/>
          </a:prstGeom>
          <a:solidFill>
            <a:srgbClr val="FF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Math Goals</a:t>
            </a:r>
            <a:endParaRPr lang="en-US" sz="2000" b="1" dirty="0"/>
          </a:p>
        </p:txBody>
      </p:sp>
      <p:sp>
        <p:nvSpPr>
          <p:cNvPr id="17" name="Rectangle 16"/>
          <p:cNvSpPr/>
          <p:nvPr/>
        </p:nvSpPr>
        <p:spPr>
          <a:xfrm>
            <a:off x="228600" y="1981200"/>
            <a:ext cx="4114800" cy="44958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231775">
              <a:spcBef>
                <a:spcPts val="2400"/>
              </a:spcBef>
              <a:buFont typeface="Arial" pitchFamily="34" charset="0"/>
              <a:buChar char="•"/>
            </a:pPr>
            <a:r>
              <a:rPr lang="en-US" sz="2400" b="1" dirty="0" smtClean="0">
                <a:solidFill>
                  <a:schemeClr val="bg1"/>
                </a:solidFill>
              </a:rPr>
              <a:t>Review the math goals and suggestions for activating prior knowledge. </a:t>
            </a:r>
          </a:p>
          <a:p>
            <a:pPr marL="231775" indent="-231775">
              <a:spcBef>
                <a:spcPts val="2400"/>
              </a:spcBef>
              <a:buFont typeface="Arial" pitchFamily="34" charset="0"/>
              <a:buChar char="•"/>
            </a:pPr>
            <a:r>
              <a:rPr lang="en-US" sz="2400" b="1" dirty="0" smtClean="0">
                <a:solidFill>
                  <a:schemeClr val="bg1"/>
                </a:solidFill>
              </a:rPr>
              <a:t>What might you add to meet the needs of our diverse learners (EL, SEL, SWD, At-Risk, GATE)?</a:t>
            </a:r>
          </a:p>
          <a:p>
            <a:pPr marL="231775" indent="-231775">
              <a:spcBef>
                <a:spcPts val="2400"/>
              </a:spcBef>
              <a:buFont typeface="Arial" pitchFamily="34" charset="0"/>
              <a:buChar char="•"/>
            </a:pPr>
            <a:r>
              <a:rPr lang="en-US" sz="2400" b="1" dirty="0" smtClean="0">
                <a:solidFill>
                  <a:schemeClr val="bg1"/>
                </a:solidFill>
              </a:rPr>
              <a:t>Record ideas on the Interactive Learning  handout</a:t>
            </a:r>
            <a:endParaRPr lang="en-US" sz="2400" b="1" dirty="0">
              <a:solidFill>
                <a:schemeClr val="bg1"/>
              </a:solidFil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sd2323\Desktop\CCSS Math Fellows Grades 2-5\FELLOWS RESOURCES\IMAGES\Task for Solution Paths.PNG"/>
          <p:cNvPicPr>
            <a:picLocks noChangeAspect="1" noChangeArrowheads="1"/>
          </p:cNvPicPr>
          <p:nvPr/>
        </p:nvPicPr>
        <p:blipFill>
          <a:blip r:embed="rId4" cstate="print"/>
          <a:srcRect/>
          <a:stretch>
            <a:fillRect/>
          </a:stretch>
        </p:blipFill>
        <p:spPr bwMode="auto">
          <a:xfrm>
            <a:off x="381000" y="1600200"/>
            <a:ext cx="3831638" cy="4960489"/>
          </a:xfrm>
          <a:prstGeom prst="rect">
            <a:avLst/>
          </a:prstGeom>
          <a:no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normAutofit/>
          </a:bodyPr>
          <a:lstStyle/>
          <a:p>
            <a:r>
              <a:rPr lang="en-US" b="1" dirty="0" smtClean="0">
                <a:solidFill>
                  <a:srgbClr val="FF0000"/>
                </a:solidFill>
                <a:latin typeface="Century Gothic" pitchFamily="34" charset="0"/>
              </a:rPr>
              <a:t>Anticipating</a:t>
            </a:r>
            <a:endParaRPr lang="en-US" dirty="0">
              <a:solidFill>
                <a:srgbClr val="FF0000"/>
              </a:solidFill>
            </a:endParaRPr>
          </a:p>
        </p:txBody>
      </p:sp>
      <p:pic>
        <p:nvPicPr>
          <p:cNvPr id="4" name="Picture 2" descr="E:\CCSS Math Fellows Grades 2-5\PBIL - Whole Screen.PNG"/>
          <p:cNvPicPr>
            <a:picLocks noChangeAspect="1" noChangeArrowheads="1"/>
          </p:cNvPicPr>
          <p:nvPr/>
        </p:nvPicPr>
        <p:blipFill>
          <a:blip r:embed="rId5" cstate="print"/>
          <a:srcRect/>
          <a:stretch>
            <a:fillRect/>
          </a:stretch>
        </p:blipFill>
        <p:spPr bwMode="auto">
          <a:xfrm>
            <a:off x="4572000" y="1605424"/>
            <a:ext cx="4278296" cy="494777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Rectangle 4"/>
          <p:cNvSpPr/>
          <p:nvPr/>
        </p:nvSpPr>
        <p:spPr>
          <a:xfrm>
            <a:off x="7326296" y="3124200"/>
            <a:ext cx="1447800" cy="312420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p:cNvSpPr/>
          <p:nvPr/>
        </p:nvSpPr>
        <p:spPr>
          <a:xfrm>
            <a:off x="7326296" y="1447800"/>
            <a:ext cx="1447800" cy="1828800"/>
          </a:xfrm>
          <a:prstGeom prst="downArrowCallout">
            <a:avLst/>
          </a:prstGeom>
          <a:solidFill>
            <a:srgbClr val="FF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Possible Solution Paths</a:t>
            </a:r>
            <a:endParaRPr lang="en-US" sz="2000" b="1" dirty="0">
              <a:latin typeface="Century Gothic" pitchFamily="34" charset="0"/>
            </a:endParaRPr>
          </a:p>
        </p:txBody>
      </p:sp>
      <p:sp>
        <p:nvSpPr>
          <p:cNvPr id="11" name="Left Arrow Callout 10"/>
          <p:cNvSpPr/>
          <p:nvPr/>
        </p:nvSpPr>
        <p:spPr>
          <a:xfrm>
            <a:off x="2438400" y="3048000"/>
            <a:ext cx="3124200" cy="3200400"/>
          </a:xfrm>
          <a:prstGeom prst="leftArrowCallout">
            <a:avLst>
              <a:gd name="adj1" fmla="val 25000"/>
              <a:gd name="adj2" fmla="val 26269"/>
              <a:gd name="adj3" fmla="val 25000"/>
              <a:gd name="adj4" fmla="val 64977"/>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8" lvl="0">
              <a:spcBef>
                <a:spcPts val="600"/>
              </a:spcBef>
              <a:defRPr/>
            </a:pPr>
            <a:r>
              <a:rPr lang="en-US" sz="2800" b="1" dirty="0" smtClean="0">
                <a:solidFill>
                  <a:schemeClr val="bg1"/>
                </a:solidFill>
              </a:rPr>
              <a:t>Solve the problem as many ways as possible on the planning sheet.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3300"/>
                </a:solidFill>
                <a:latin typeface="Century Gothic" pitchFamily="34" charset="0"/>
              </a:rPr>
              <a:t>Anticipating</a:t>
            </a:r>
            <a:endParaRPr lang="en-US" dirty="0">
              <a:solidFill>
                <a:srgbClr val="FF3300"/>
              </a:solidFill>
            </a:endParaRPr>
          </a:p>
        </p:txBody>
      </p:sp>
      <p:sp>
        <p:nvSpPr>
          <p:cNvPr id="3" name="Content Placeholder 2"/>
          <p:cNvSpPr>
            <a:spLocks noGrp="1"/>
          </p:cNvSpPr>
          <p:nvPr>
            <p:ph idx="1"/>
          </p:nvPr>
        </p:nvSpPr>
        <p:spPr/>
        <p:txBody>
          <a:bodyPr>
            <a:normAutofit/>
          </a:bodyPr>
          <a:lstStyle/>
          <a:p>
            <a:pPr>
              <a:spcBef>
                <a:spcPts val="1800"/>
              </a:spcBef>
              <a:buNone/>
            </a:pPr>
            <a:r>
              <a:rPr lang="en-US" sz="2400" b="1" dirty="0" smtClean="0">
                <a:latin typeface="Century Gothic" pitchFamily="34" charset="0"/>
              </a:rPr>
              <a:t>Grade Level Discussion:</a:t>
            </a:r>
          </a:p>
          <a:p>
            <a:pPr>
              <a:spcBef>
                <a:spcPts val="1800"/>
              </a:spcBef>
            </a:pPr>
            <a:r>
              <a:rPr lang="en-US" sz="2400" b="1" dirty="0" smtClean="0">
                <a:latin typeface="Century Gothic" pitchFamily="34" charset="0"/>
              </a:rPr>
              <a:t>What misconceptions might students have?</a:t>
            </a:r>
          </a:p>
          <a:p>
            <a:pPr>
              <a:spcBef>
                <a:spcPts val="1800"/>
              </a:spcBef>
            </a:pPr>
            <a:r>
              <a:rPr lang="en-US" sz="2400" b="1" dirty="0" smtClean="0">
                <a:latin typeface="Century Gothic" pitchFamily="34" charset="0"/>
              </a:rPr>
              <a:t>What errors might students make?</a:t>
            </a:r>
          </a:p>
          <a:p>
            <a:pPr>
              <a:spcBef>
                <a:spcPts val="1800"/>
              </a:spcBef>
            </a:pPr>
            <a:r>
              <a:rPr lang="en-US" sz="2400" b="1" dirty="0" smtClean="0">
                <a:latin typeface="Century Gothic" pitchFamily="34" charset="0"/>
              </a:rPr>
              <a:t>Which three student solution paths might be shared during the After phase?  Why?  </a:t>
            </a:r>
          </a:p>
          <a:p>
            <a:pPr lvl="1">
              <a:spcBef>
                <a:spcPts val="1800"/>
              </a:spcBef>
            </a:pPr>
            <a:r>
              <a:rPr lang="en-US" sz="2400" b="1" dirty="0" smtClean="0">
                <a:latin typeface="Century Gothic" pitchFamily="34" charset="0"/>
              </a:rPr>
              <a:t>Number them sequentially and record a rationale.</a:t>
            </a:r>
          </a:p>
        </p:txBody>
      </p:sp>
      <p:pic>
        <p:nvPicPr>
          <p:cNvPr id="5" name="Picture 4" descr="C:\Users\ld1\Desktop\'12 NOV COMMON CORE\CC PLANNING\earth-vector-5.png"/>
          <p:cNvPicPr>
            <a:picLocks noChangeAspect="1" noChangeArrowheads="1"/>
          </p:cNvPicPr>
          <p:nvPr/>
        </p:nvPicPr>
        <p:blipFill>
          <a:blip r:embed="rId3" cstate="print"/>
          <a:srcRect/>
          <a:stretch>
            <a:fillRect/>
          </a:stretch>
        </p:blipFill>
        <p:spPr bwMode="auto">
          <a:xfrm>
            <a:off x="7772400" y="5486400"/>
            <a:ext cx="1371600" cy="13716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371600" y="274638"/>
            <a:ext cx="4572000" cy="1143000"/>
          </a:xfrm>
        </p:spPr>
        <p:txBody>
          <a:bodyPr>
            <a:normAutofit fontScale="90000"/>
          </a:bodyPr>
          <a:lstStyle/>
          <a:p>
            <a:r>
              <a:rPr lang="en-US" b="1" dirty="0" smtClean="0">
                <a:solidFill>
                  <a:srgbClr val="FF0000"/>
                </a:solidFill>
                <a:latin typeface="Century Gothic" pitchFamily="34" charset="0"/>
              </a:rPr>
              <a:t>College &amp; Career Ready</a:t>
            </a:r>
            <a:endParaRPr lang="en-US" b="1" dirty="0">
              <a:solidFill>
                <a:srgbClr val="FF0000"/>
              </a:solidFill>
              <a:latin typeface="Century Gothic" pitchFamily="34" charset="0"/>
            </a:endParaRPr>
          </a:p>
        </p:txBody>
      </p:sp>
      <p:pic>
        <p:nvPicPr>
          <p:cNvPr id="9" name="Picture 2" descr="E:\CCSS Math Fellows Grades 2-5\PBIL - Whole Screen.PNG"/>
          <p:cNvPicPr>
            <a:picLocks noChangeAspect="1" noChangeArrowheads="1"/>
          </p:cNvPicPr>
          <p:nvPr/>
        </p:nvPicPr>
        <p:blipFill>
          <a:blip r:embed="rId4" cstate="print"/>
          <a:srcRect/>
          <a:stretch>
            <a:fillRect/>
          </a:stretch>
        </p:blipFill>
        <p:spPr bwMode="auto">
          <a:xfrm>
            <a:off x="304800" y="1710783"/>
            <a:ext cx="3791857" cy="4385217"/>
          </a:xfrm>
          <a:prstGeom prst="rect">
            <a:avLst/>
          </a:prstGeom>
          <a:ln w="3175">
            <a:solidFill>
              <a:schemeClr val="bg1">
                <a:lumMod val="8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descr="C:\Users\msd2323\Desktop\CCSS Math Fellows Grades 2-5\Lesson Design Template Pg 1.PNG"/>
          <p:cNvPicPr>
            <a:picLocks noChangeAspect="1" noChangeArrowheads="1"/>
          </p:cNvPicPr>
          <p:nvPr/>
        </p:nvPicPr>
        <p:blipFill>
          <a:blip r:embed="rId5" cstate="print"/>
          <a:srcRect/>
          <a:stretch>
            <a:fillRect/>
          </a:stretch>
        </p:blipFill>
        <p:spPr bwMode="auto">
          <a:xfrm>
            <a:off x="1371600" y="2362200"/>
            <a:ext cx="3223123" cy="4191000"/>
          </a:xfrm>
          <a:prstGeom prst="rect">
            <a:avLst/>
          </a:prstGeom>
          <a:noFill/>
          <a:ln w="3175">
            <a:solidFill>
              <a:schemeClr val="bg1">
                <a:lumMod val="8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Oval 10"/>
          <p:cNvSpPr/>
          <p:nvPr/>
        </p:nvSpPr>
        <p:spPr>
          <a:xfrm>
            <a:off x="5257800" y="9906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Common Core</a:t>
            </a:r>
            <a:endParaRPr lang="en-US" sz="2000" b="1" dirty="0">
              <a:solidFill>
                <a:schemeClr val="bg1"/>
              </a:solidFill>
            </a:endParaRPr>
          </a:p>
        </p:txBody>
      </p:sp>
      <p:sp>
        <p:nvSpPr>
          <p:cNvPr id="13" name="Oval 12"/>
          <p:cNvSpPr/>
          <p:nvPr/>
        </p:nvSpPr>
        <p:spPr>
          <a:xfrm>
            <a:off x="6096000" y="76200"/>
            <a:ext cx="2057400" cy="1371600"/>
          </a:xfrm>
          <a:prstGeom prst="ellipse">
            <a:avLst/>
          </a:prstGeom>
          <a:solidFill>
            <a:srgbClr val="669900">
              <a:alpha val="3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Master Plan</a:t>
            </a:r>
            <a:endParaRPr lang="en-US" sz="2000" b="1" dirty="0">
              <a:solidFill>
                <a:schemeClr val="bg1"/>
              </a:solidFill>
            </a:endParaRPr>
          </a:p>
        </p:txBody>
      </p:sp>
      <p:sp>
        <p:nvSpPr>
          <p:cNvPr id="18" name="Oval 17"/>
          <p:cNvSpPr/>
          <p:nvPr/>
        </p:nvSpPr>
        <p:spPr>
          <a:xfrm>
            <a:off x="6858000" y="9906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Teaching &amp; Learning Framework</a:t>
            </a:r>
            <a:endParaRPr lang="en-US" sz="2000" b="1" dirty="0">
              <a:solidFill>
                <a:schemeClr val="bg1"/>
              </a:solidFill>
            </a:endParaRPr>
          </a:p>
        </p:txBody>
      </p:sp>
      <p:sp>
        <p:nvSpPr>
          <p:cNvPr id="15" name="Left Arrow Callout 14"/>
          <p:cNvSpPr/>
          <p:nvPr/>
        </p:nvSpPr>
        <p:spPr>
          <a:xfrm>
            <a:off x="3352800" y="2743200"/>
            <a:ext cx="5105400" cy="3810000"/>
          </a:xfrm>
          <a:prstGeom prst="leftArrowCallout">
            <a:avLst>
              <a:gd name="adj1" fmla="val 25000"/>
              <a:gd name="adj2" fmla="val 26269"/>
              <a:gd name="adj3" fmla="val 25000"/>
              <a:gd name="adj4" fmla="val 64977"/>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2800" b="1" dirty="0" smtClean="0">
                <a:solidFill>
                  <a:schemeClr val="tx1"/>
                </a:solidFill>
              </a:rPr>
              <a:t>Lesson Design Template</a:t>
            </a:r>
          </a:p>
          <a:p>
            <a:pPr marL="228600" indent="-228600">
              <a:spcBef>
                <a:spcPts val="600"/>
              </a:spcBef>
              <a:buFont typeface="Arial" pitchFamily="34" charset="0"/>
              <a:buChar char="•"/>
            </a:pPr>
            <a:r>
              <a:rPr lang="en-US" sz="2800" b="1" dirty="0" smtClean="0">
                <a:solidFill>
                  <a:schemeClr val="bg1"/>
                </a:solidFill>
              </a:rPr>
              <a:t>Instructional Goals and Objectives</a:t>
            </a:r>
          </a:p>
          <a:p>
            <a:pPr marL="228600" indent="-228600">
              <a:spcBef>
                <a:spcPts val="600"/>
              </a:spcBef>
              <a:buFont typeface="Arial" pitchFamily="34" charset="0"/>
              <a:buChar char="•"/>
            </a:pPr>
            <a:r>
              <a:rPr lang="en-US" sz="2800" b="1" dirty="0" smtClean="0">
                <a:solidFill>
                  <a:schemeClr val="bg1"/>
                </a:solidFill>
              </a:rPr>
              <a:t>Prior Knowledge</a:t>
            </a:r>
          </a:p>
          <a:p>
            <a:pPr marL="228600" indent="-228600">
              <a:spcBef>
                <a:spcPts val="600"/>
              </a:spcBef>
              <a:buFont typeface="Arial" pitchFamily="34" charset="0"/>
              <a:buChar char="•"/>
            </a:pPr>
            <a:r>
              <a:rPr lang="en-US" sz="2800" b="1" dirty="0" smtClean="0">
                <a:solidFill>
                  <a:schemeClr val="bg1"/>
                </a:solidFill>
              </a:rPr>
              <a:t>Additional Support for Specific Groups of Learners</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3300"/>
                </a:solidFill>
                <a:latin typeface="Century Gothic" pitchFamily="34" charset="0"/>
              </a:rPr>
              <a:t>Think </a:t>
            </a:r>
            <a:r>
              <a:rPr lang="en-US" dirty="0" smtClean="0">
                <a:latin typeface="Century Gothic" pitchFamily="34" charset="0"/>
                <a:sym typeface="Webdings"/>
              </a:rPr>
              <a:t>  </a:t>
            </a:r>
            <a:r>
              <a:rPr lang="en-US" b="1" dirty="0" smtClean="0">
                <a:solidFill>
                  <a:srgbClr val="FF3300"/>
                </a:solidFill>
                <a:latin typeface="Century Gothic" pitchFamily="34" charset="0"/>
              </a:rPr>
              <a:t>Pair </a:t>
            </a:r>
            <a:r>
              <a:rPr lang="en-US" dirty="0" smtClean="0">
                <a:latin typeface="Century Gothic" pitchFamily="34" charset="0"/>
                <a:sym typeface="Wingdings"/>
              </a:rPr>
              <a:t></a:t>
            </a:r>
            <a:r>
              <a:rPr lang="en-US" dirty="0" smtClean="0">
                <a:latin typeface="Century Gothic" pitchFamily="34" charset="0"/>
              </a:rPr>
              <a:t>  </a:t>
            </a:r>
            <a:r>
              <a:rPr lang="en-US" b="1" dirty="0" smtClean="0">
                <a:solidFill>
                  <a:srgbClr val="FF3300"/>
                </a:solidFill>
                <a:latin typeface="Century Gothic" pitchFamily="34" charset="0"/>
              </a:rPr>
              <a:t>Share </a:t>
            </a:r>
            <a:r>
              <a:rPr lang="en-US" dirty="0" smtClean="0">
                <a:sym typeface="Webdings"/>
              </a:rPr>
              <a:t></a:t>
            </a:r>
            <a:endParaRPr lang="en-US" dirty="0"/>
          </a:p>
        </p:txBody>
      </p:sp>
      <p:sp>
        <p:nvSpPr>
          <p:cNvPr id="3" name="Content Placeholder 2"/>
          <p:cNvSpPr>
            <a:spLocks noGrp="1"/>
          </p:cNvSpPr>
          <p:nvPr>
            <p:ph idx="1"/>
          </p:nvPr>
        </p:nvSpPr>
        <p:spPr/>
        <p:txBody>
          <a:bodyPr/>
          <a:lstStyle/>
          <a:p>
            <a:pPr marL="0" indent="0">
              <a:buNone/>
            </a:pPr>
            <a:r>
              <a:rPr lang="en-US" sz="3600" b="1" dirty="0" smtClean="0"/>
              <a:t>“Pedagogy trumps curriculum.  Or more precisely, pedagogy </a:t>
            </a:r>
            <a:r>
              <a:rPr lang="en-US" sz="3600" b="1" i="1" dirty="0" smtClean="0"/>
              <a:t>is</a:t>
            </a:r>
            <a:r>
              <a:rPr lang="en-US" sz="3600" b="1" dirty="0" smtClean="0"/>
              <a:t> curriculum, because what matters is how things are taught, rather than what is taught.”</a:t>
            </a:r>
            <a:r>
              <a:rPr lang="en-US" sz="2000" dirty="0" smtClean="0"/>
              <a:t> (</a:t>
            </a:r>
            <a:r>
              <a:rPr lang="en-US" sz="2000" dirty="0" err="1" smtClean="0"/>
              <a:t>Wilian</a:t>
            </a:r>
            <a:r>
              <a:rPr lang="en-US" sz="2000" dirty="0" smtClean="0"/>
              <a:t>, 2011)</a:t>
            </a:r>
            <a:endParaRPr lang="en-US" sz="2000" b="1" dirty="0" smtClean="0"/>
          </a:p>
          <a:p>
            <a:pPr>
              <a:buFont typeface="Calibri" pitchFamily="34" charset="0"/>
              <a:buChar char="–"/>
            </a:pPr>
            <a:r>
              <a:rPr lang="en-US" sz="2000" i="1" dirty="0" smtClean="0"/>
              <a:t>Common Core Mathematics in a PLC at Work </a:t>
            </a:r>
            <a:r>
              <a:rPr lang="en-US" sz="2000" dirty="0" smtClean="0"/>
              <a:t>– Larson, Fennell, Lott Adams, Dixon, McCord </a:t>
            </a:r>
            <a:r>
              <a:rPr lang="en-US" sz="2000" dirty="0" err="1" smtClean="0"/>
              <a:t>Kobett</a:t>
            </a:r>
            <a:r>
              <a:rPr lang="en-US" sz="2000" dirty="0" smtClean="0"/>
              <a:t>, Wray</a:t>
            </a:r>
            <a:endParaRPr lang="en-US" sz="2000" dirty="0"/>
          </a:p>
        </p:txBody>
      </p:sp>
      <p:pic>
        <p:nvPicPr>
          <p:cNvPr id="5" name="Picture 4" descr="C:\Users\ld1\Desktop\'12 NOV COMMON CORE\CC PLANNING\earth-vector-5.png"/>
          <p:cNvPicPr>
            <a:picLocks noChangeAspect="1" noChangeArrowheads="1"/>
          </p:cNvPicPr>
          <p:nvPr/>
        </p:nvPicPr>
        <p:blipFill>
          <a:blip r:embed="rId3" cstate="print"/>
          <a:srcRect/>
          <a:stretch>
            <a:fillRect/>
          </a:stretch>
        </p:blipFill>
        <p:spPr bwMode="auto">
          <a:xfrm>
            <a:off x="7772400" y="5486400"/>
            <a:ext cx="1371600" cy="13716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
          <p:cNvSpPr>
            <a:spLocks noGrp="1"/>
          </p:cNvSpPr>
          <p:nvPr>
            <p:ph type="title"/>
          </p:nvPr>
        </p:nvSpPr>
        <p:spPr>
          <a:xfrm>
            <a:off x="457200" y="274638"/>
            <a:ext cx="8229600" cy="1143000"/>
          </a:xfrm>
        </p:spPr>
        <p:txBody>
          <a:bodyPr>
            <a:normAutofit fontScale="90000"/>
          </a:bodyPr>
          <a:lstStyle/>
          <a:p>
            <a:r>
              <a:rPr lang="en-US" b="1" dirty="0" smtClean="0">
                <a:solidFill>
                  <a:srgbClr val="FF0000"/>
                </a:solidFill>
                <a:latin typeface="Century Gothic" pitchFamily="34" charset="0"/>
              </a:rPr>
              <a:t>The Standards for </a:t>
            </a:r>
            <a:br>
              <a:rPr lang="en-US" b="1" dirty="0" smtClean="0">
                <a:solidFill>
                  <a:srgbClr val="FF0000"/>
                </a:solidFill>
                <a:latin typeface="Century Gothic" pitchFamily="34" charset="0"/>
              </a:rPr>
            </a:br>
            <a:r>
              <a:rPr lang="en-US" b="1" dirty="0" smtClean="0">
                <a:solidFill>
                  <a:srgbClr val="FF0000"/>
                </a:solidFill>
                <a:latin typeface="Century Gothic" pitchFamily="34" charset="0"/>
              </a:rPr>
              <a:t>Mathematical Practice</a:t>
            </a:r>
            <a:endParaRPr lang="en-US" dirty="0">
              <a:solidFill>
                <a:srgbClr val="FF0000"/>
              </a:solidFill>
            </a:endParaRPr>
          </a:p>
        </p:txBody>
      </p:sp>
      <p:sp>
        <p:nvSpPr>
          <p:cNvPr id="5" name="Rectangle 4"/>
          <p:cNvSpPr/>
          <p:nvPr/>
        </p:nvSpPr>
        <p:spPr>
          <a:xfrm>
            <a:off x="304800" y="4953000"/>
            <a:ext cx="2819400" cy="175260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F04E1BC3-7F90-45F8-8D36-A4BE1AA1B64F}"/>
                                            </p:graphicEl>
                                          </p:spTgt>
                                        </p:tgtEl>
                                        <p:attrNameLst>
                                          <p:attrName>style.visibility</p:attrName>
                                        </p:attrNameLst>
                                      </p:cBhvr>
                                      <p:to>
                                        <p:strVal val="visible"/>
                                      </p:to>
                                    </p:set>
                                    <p:animEffect transition="in" filter="fade">
                                      <p:cBhvr>
                                        <p:cTn id="7" dur="500"/>
                                        <p:tgtEl>
                                          <p:spTgt spid="4">
                                            <p:graphicEl>
                                              <a:dgm id="{F04E1BC3-7F90-45F8-8D36-A4BE1AA1B64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B7459884-8320-4FC6-8398-3D3A61572D05}"/>
                                            </p:graphicEl>
                                          </p:spTgt>
                                        </p:tgtEl>
                                        <p:attrNameLst>
                                          <p:attrName>style.visibility</p:attrName>
                                        </p:attrNameLst>
                                      </p:cBhvr>
                                      <p:to>
                                        <p:strVal val="visible"/>
                                      </p:to>
                                    </p:set>
                                    <p:animEffect transition="in" filter="fade">
                                      <p:cBhvr>
                                        <p:cTn id="11" dur="500"/>
                                        <p:tgtEl>
                                          <p:spTgt spid="4">
                                            <p:graphicEl>
                                              <a:dgm id="{B7459884-8320-4FC6-8398-3D3A61572D0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5547E3F5-E4B8-4E73-8DF4-EB66249CBB43}"/>
                                            </p:graphicEl>
                                          </p:spTgt>
                                        </p:tgtEl>
                                        <p:attrNameLst>
                                          <p:attrName>style.visibility</p:attrName>
                                        </p:attrNameLst>
                                      </p:cBhvr>
                                      <p:to>
                                        <p:strVal val="visible"/>
                                      </p:to>
                                    </p:set>
                                    <p:animEffect transition="in" filter="fade">
                                      <p:cBhvr>
                                        <p:cTn id="15" dur="500"/>
                                        <p:tgtEl>
                                          <p:spTgt spid="4">
                                            <p:graphicEl>
                                              <a:dgm id="{5547E3F5-E4B8-4E73-8DF4-EB66249CBB43}"/>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9C78F1F5-4DB5-4B94-AB72-14BE75FB6939}"/>
                                            </p:graphicEl>
                                          </p:spTgt>
                                        </p:tgtEl>
                                        <p:attrNameLst>
                                          <p:attrName>style.visibility</p:attrName>
                                        </p:attrNameLst>
                                      </p:cBhvr>
                                      <p:to>
                                        <p:strVal val="visible"/>
                                      </p:to>
                                    </p:set>
                                    <p:animEffect transition="in" filter="fade">
                                      <p:cBhvr>
                                        <p:cTn id="19" dur="500"/>
                                        <p:tgtEl>
                                          <p:spTgt spid="4">
                                            <p:graphicEl>
                                              <a:dgm id="{9C78F1F5-4DB5-4B94-AB72-14BE75FB6939}"/>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sd2323\Desktop\CCSS Math Fellows Grades 2-5\TL General.PNG"/>
          <p:cNvPicPr>
            <a:picLocks noChangeAspect="1" noChangeArrowheads="1"/>
          </p:cNvPicPr>
          <p:nvPr/>
        </p:nvPicPr>
        <p:blipFill>
          <a:blip r:embed="rId4" cstate="print"/>
          <a:srcRect/>
          <a:stretch>
            <a:fillRect/>
          </a:stretch>
        </p:blipFill>
        <p:spPr bwMode="auto">
          <a:xfrm>
            <a:off x="282625" y="1676400"/>
            <a:ext cx="4517974" cy="4876800"/>
          </a:xfrm>
          <a:prstGeom prst="rect">
            <a:avLst/>
          </a:prstGeom>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itle 1"/>
          <p:cNvSpPr>
            <a:spLocks noGrp="1"/>
          </p:cNvSpPr>
          <p:nvPr>
            <p:ph type="title"/>
          </p:nvPr>
        </p:nvSpPr>
        <p:spPr>
          <a:xfrm>
            <a:off x="1371600" y="274638"/>
            <a:ext cx="4572000" cy="1143000"/>
          </a:xfrm>
        </p:spPr>
        <p:txBody>
          <a:bodyPr>
            <a:normAutofit fontScale="90000"/>
          </a:bodyPr>
          <a:lstStyle/>
          <a:p>
            <a:r>
              <a:rPr lang="en-US" b="1" dirty="0" smtClean="0">
                <a:solidFill>
                  <a:srgbClr val="FF0000"/>
                </a:solidFill>
                <a:latin typeface="Century Gothic" pitchFamily="34" charset="0"/>
              </a:rPr>
              <a:t>College &amp; Career Ready</a:t>
            </a:r>
            <a:endParaRPr lang="en-US" b="1" dirty="0">
              <a:solidFill>
                <a:srgbClr val="FF0000"/>
              </a:solidFill>
              <a:latin typeface="Century Gothic" pitchFamily="34" charset="0"/>
            </a:endParaRPr>
          </a:p>
        </p:txBody>
      </p:sp>
      <p:sp>
        <p:nvSpPr>
          <p:cNvPr id="18" name="Oval 17"/>
          <p:cNvSpPr/>
          <p:nvPr/>
        </p:nvSpPr>
        <p:spPr>
          <a:xfrm>
            <a:off x="5257800" y="9906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Common Core</a:t>
            </a:r>
            <a:endParaRPr lang="en-US" sz="2000" b="1" dirty="0">
              <a:solidFill>
                <a:schemeClr val="bg1"/>
              </a:solidFill>
            </a:endParaRPr>
          </a:p>
        </p:txBody>
      </p:sp>
      <p:sp>
        <p:nvSpPr>
          <p:cNvPr id="19" name="Oval 18"/>
          <p:cNvSpPr/>
          <p:nvPr/>
        </p:nvSpPr>
        <p:spPr>
          <a:xfrm>
            <a:off x="6096000" y="76200"/>
            <a:ext cx="2057400" cy="1371600"/>
          </a:xfrm>
          <a:prstGeom prst="ellipse">
            <a:avLst/>
          </a:prstGeom>
          <a:solidFill>
            <a:srgbClr val="669900">
              <a:alpha val="3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Master Plan</a:t>
            </a:r>
            <a:endParaRPr lang="en-US" sz="2000" b="1" dirty="0">
              <a:solidFill>
                <a:schemeClr val="bg1"/>
              </a:solidFill>
            </a:endParaRPr>
          </a:p>
        </p:txBody>
      </p:sp>
      <p:sp>
        <p:nvSpPr>
          <p:cNvPr id="20" name="Oval 19"/>
          <p:cNvSpPr/>
          <p:nvPr/>
        </p:nvSpPr>
        <p:spPr>
          <a:xfrm>
            <a:off x="6858000" y="9906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Teaching &amp; Learning Framework</a:t>
            </a:r>
            <a:endParaRPr lang="en-US" sz="2000" b="1" dirty="0">
              <a:solidFill>
                <a:schemeClr val="bg1"/>
              </a:solidFill>
            </a:endParaRPr>
          </a:p>
        </p:txBody>
      </p:sp>
      <p:sp>
        <p:nvSpPr>
          <p:cNvPr id="10" name="Left Arrow Callout 9"/>
          <p:cNvSpPr/>
          <p:nvPr/>
        </p:nvSpPr>
        <p:spPr>
          <a:xfrm>
            <a:off x="3581400" y="3124200"/>
            <a:ext cx="5257800" cy="3429000"/>
          </a:xfrm>
          <a:prstGeom prst="leftArrowCallout">
            <a:avLst>
              <a:gd name="adj1" fmla="val 25000"/>
              <a:gd name="adj2" fmla="val 26269"/>
              <a:gd name="adj3" fmla="val 25000"/>
              <a:gd name="adj4" fmla="val 64977"/>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spcBef>
                <a:spcPts val="1200"/>
              </a:spcBef>
            </a:pPr>
            <a:r>
              <a:rPr lang="en-US" sz="2000" b="1" dirty="0" smtClean="0">
                <a:solidFill>
                  <a:schemeClr val="tx1"/>
                </a:solidFill>
              </a:rPr>
              <a:t>Standard 3: Delivery of Instruction</a:t>
            </a:r>
          </a:p>
          <a:p>
            <a:pPr marL="344488" indent="-225425">
              <a:spcBef>
                <a:spcPts val="1200"/>
              </a:spcBef>
            </a:pPr>
            <a:r>
              <a:rPr lang="en-US" sz="2000" b="1" dirty="0" smtClean="0">
                <a:solidFill>
                  <a:schemeClr val="bg1"/>
                </a:solidFill>
              </a:rPr>
              <a:t>b. Using Questioning and Discussion Techniques</a:t>
            </a:r>
          </a:p>
          <a:p>
            <a:pPr marL="344488" indent="-225425">
              <a:spcBef>
                <a:spcPts val="1200"/>
              </a:spcBef>
              <a:buFont typeface="+mj-lt"/>
              <a:buAutoNum type="arabicPeriod"/>
            </a:pPr>
            <a:r>
              <a:rPr lang="en-US" sz="2000" b="1" dirty="0" smtClean="0">
                <a:solidFill>
                  <a:schemeClr val="bg1"/>
                </a:solidFill>
              </a:rPr>
              <a:t>Quality and Purpose of Questions</a:t>
            </a:r>
          </a:p>
          <a:p>
            <a:pPr marL="344488" indent="-225425">
              <a:spcBef>
                <a:spcPts val="1200"/>
              </a:spcBef>
              <a:buFont typeface="+mj-lt"/>
              <a:buAutoNum type="arabicPeriod"/>
            </a:pPr>
            <a:r>
              <a:rPr lang="en-US" sz="2000" b="1" dirty="0" smtClean="0">
                <a:solidFill>
                  <a:schemeClr val="bg1"/>
                </a:solidFill>
              </a:rPr>
              <a:t>Discussion Techniques and Student Participation</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8"/>
                                        </p:tgtEl>
                                      </p:cBhvr>
                                    </p:animEffect>
                                    <p:animScale>
                                      <p:cBhvr>
                                        <p:cTn id="11" dur="250" autoRev="1" fill="hold"/>
                                        <p:tgtEl>
                                          <p:spTgt spid="18"/>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d2323\Desktop\CCSS Math Fellows Grades 2-5\FELLOWS RESOURCES\IMAGES\3 PHASE WITH QUESTIONS IN.PNG"/>
          <p:cNvPicPr>
            <a:picLocks noChangeAspect="1" noChangeArrowheads="1"/>
          </p:cNvPicPr>
          <p:nvPr/>
        </p:nvPicPr>
        <p:blipFill>
          <a:blip r:embed="rId4" cstate="print"/>
          <a:srcRect/>
          <a:stretch>
            <a:fillRect/>
          </a:stretch>
        </p:blipFill>
        <p:spPr bwMode="auto">
          <a:xfrm>
            <a:off x="5007940" y="1606101"/>
            <a:ext cx="3831260" cy="4947099"/>
          </a:xfrm>
          <a:prstGeom prst="rect">
            <a:avLst/>
          </a:prstGeom>
          <a:no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lstStyle/>
          <a:p>
            <a:r>
              <a:rPr lang="en-US" b="1" dirty="0" smtClean="0">
                <a:solidFill>
                  <a:srgbClr val="FF0000"/>
                </a:solidFill>
                <a:latin typeface="Century Gothic" pitchFamily="34" charset="0"/>
              </a:rPr>
              <a:t>Questioning</a:t>
            </a:r>
            <a:endParaRPr lang="en-US" b="1" dirty="0">
              <a:solidFill>
                <a:srgbClr val="FF0000"/>
              </a:solidFill>
              <a:latin typeface="Century Gothic" pitchFamily="34" charset="0"/>
            </a:endParaRPr>
          </a:p>
        </p:txBody>
      </p:sp>
      <p:sp>
        <p:nvSpPr>
          <p:cNvPr id="5" name="Content Placeholder 2"/>
          <p:cNvSpPr>
            <a:spLocks noGrp="1"/>
          </p:cNvSpPr>
          <p:nvPr>
            <p:ph idx="1"/>
          </p:nvPr>
        </p:nvSpPr>
        <p:spPr>
          <a:xfrm>
            <a:off x="381000" y="5334000"/>
            <a:ext cx="4419600" cy="1371600"/>
          </a:xfrm>
        </p:spPr>
        <p:txBody>
          <a:bodyPr>
            <a:normAutofit/>
          </a:bodyPr>
          <a:lstStyle/>
          <a:p>
            <a:pPr marL="0" indent="0">
              <a:buNone/>
            </a:pPr>
            <a:r>
              <a:rPr lang="en-US" sz="2000" i="1" dirty="0" smtClean="0"/>
              <a:t>A question not asked is a door not opened.</a:t>
            </a:r>
          </a:p>
          <a:p>
            <a:pPr>
              <a:buNone/>
            </a:pPr>
            <a:r>
              <a:rPr lang="en-US" sz="2000" dirty="0" smtClean="0"/>
              <a:t>- Marilee Goldberg, </a:t>
            </a:r>
            <a:r>
              <a:rPr lang="en-US" sz="2000" i="1" dirty="0" smtClean="0"/>
              <a:t>The Art of the Question</a:t>
            </a:r>
            <a:endParaRPr lang="en-US" sz="2000" i="1" dirty="0"/>
          </a:p>
        </p:txBody>
      </p:sp>
      <p:sp>
        <p:nvSpPr>
          <p:cNvPr id="7" name="Right Arrow Callout 6"/>
          <p:cNvSpPr/>
          <p:nvPr/>
        </p:nvSpPr>
        <p:spPr>
          <a:xfrm>
            <a:off x="381000" y="1524000"/>
            <a:ext cx="4724400" cy="3733800"/>
          </a:xfrm>
          <a:prstGeom prst="rightArrowCallou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lvl="0" indent="-225425">
              <a:spcBef>
                <a:spcPts val="600"/>
              </a:spcBef>
              <a:buFont typeface="Arial" pitchFamily="34" charset="0"/>
              <a:buChar char="•"/>
              <a:defRPr/>
            </a:pPr>
            <a:r>
              <a:rPr lang="en-US" sz="2400" b="1" dirty="0" smtClean="0">
                <a:solidFill>
                  <a:schemeClr val="bg1"/>
                </a:solidFill>
                <a:latin typeface="Century Gothic" pitchFamily="34" charset="0"/>
              </a:rPr>
              <a:t>Record MP3 aligned questions you will ask during each of the three phases.</a:t>
            </a:r>
          </a:p>
          <a:p>
            <a:pPr marL="225425" lvl="0" indent="-225425">
              <a:spcBef>
                <a:spcPts val="1800"/>
              </a:spcBef>
              <a:buFont typeface="Arial" pitchFamily="34" charset="0"/>
              <a:buChar char="•"/>
              <a:defRPr/>
            </a:pPr>
            <a:r>
              <a:rPr lang="en-US" sz="2400" b="1" dirty="0" smtClean="0">
                <a:solidFill>
                  <a:schemeClr val="bg1"/>
                </a:solidFill>
                <a:latin typeface="Century Gothic" pitchFamily="34" charset="0"/>
              </a:rPr>
              <a:t>Effective questions often begin with </a:t>
            </a:r>
            <a:r>
              <a:rPr lang="en-US" sz="2400" b="1" i="1" dirty="0" smtClean="0">
                <a:solidFill>
                  <a:schemeClr val="tx1"/>
                </a:solidFill>
                <a:latin typeface="Century Gothic" pitchFamily="34" charset="0"/>
              </a:rPr>
              <a:t>How</a:t>
            </a:r>
            <a:r>
              <a:rPr lang="en-US" sz="2400" b="1" dirty="0" smtClean="0">
                <a:solidFill>
                  <a:schemeClr val="bg1"/>
                </a:solidFill>
                <a:latin typeface="Century Gothic" pitchFamily="34" charset="0"/>
              </a:rPr>
              <a:t>, </a:t>
            </a:r>
            <a:r>
              <a:rPr lang="en-US" sz="2400" b="1" i="1" dirty="0" smtClean="0">
                <a:solidFill>
                  <a:schemeClr val="tx1"/>
                </a:solidFill>
                <a:latin typeface="Century Gothic" pitchFamily="34" charset="0"/>
              </a:rPr>
              <a:t>What</a:t>
            </a:r>
            <a:r>
              <a:rPr lang="en-US" sz="2400" b="1" dirty="0" smtClean="0">
                <a:solidFill>
                  <a:schemeClr val="bg1"/>
                </a:solidFill>
                <a:latin typeface="Century Gothic" pitchFamily="34" charset="0"/>
              </a:rPr>
              <a:t>, &amp; </a:t>
            </a:r>
            <a:r>
              <a:rPr lang="en-US" sz="2400" b="1" i="1" dirty="0" smtClean="0">
                <a:solidFill>
                  <a:schemeClr val="tx1"/>
                </a:solidFill>
                <a:latin typeface="Century Gothic" pitchFamily="34" charset="0"/>
              </a:rPr>
              <a:t>Why</a:t>
            </a:r>
            <a:r>
              <a:rPr lang="en-US" sz="2400" b="1" dirty="0" smtClean="0">
                <a:solidFill>
                  <a:schemeClr val="bg1"/>
                </a:solidFill>
                <a:latin typeface="Century Gothic" pitchFamily="34" charset="0"/>
              </a:rPr>
              <a:t>.</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4572000" cy="1143000"/>
          </a:xfrm>
        </p:spPr>
        <p:txBody>
          <a:bodyPr>
            <a:normAutofit fontScale="90000"/>
          </a:bodyPr>
          <a:lstStyle/>
          <a:p>
            <a:r>
              <a:rPr lang="en-US" b="1" dirty="0" smtClean="0">
                <a:solidFill>
                  <a:srgbClr val="FF0000"/>
                </a:solidFill>
                <a:latin typeface="Century Gothic" pitchFamily="34" charset="0"/>
              </a:rPr>
              <a:t>College &amp; Career Ready</a:t>
            </a:r>
            <a:endParaRPr lang="en-US" b="1" dirty="0">
              <a:solidFill>
                <a:srgbClr val="FF0000"/>
              </a:solidFill>
              <a:latin typeface="Century Gothic" pitchFamily="34" charset="0"/>
            </a:endParaRPr>
          </a:p>
        </p:txBody>
      </p:sp>
      <p:pic>
        <p:nvPicPr>
          <p:cNvPr id="8" name="Picture 5" descr="C:\Users\msd2323\Desktop\CCSS Math Fellows Grades 2-5\EL Master Plan.PNG"/>
          <p:cNvPicPr>
            <a:picLocks noChangeAspect="1" noChangeArrowheads="1"/>
          </p:cNvPicPr>
          <p:nvPr/>
        </p:nvPicPr>
        <p:blipFill>
          <a:blip r:embed="rId4" cstate="print"/>
          <a:srcRect/>
          <a:stretch>
            <a:fillRect/>
          </a:stretch>
        </p:blipFill>
        <p:spPr bwMode="auto">
          <a:xfrm>
            <a:off x="304800" y="1676399"/>
            <a:ext cx="3525146" cy="4648201"/>
          </a:xfrm>
          <a:prstGeom prst="rect">
            <a:avLst/>
          </a:prstGeom>
          <a:no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Oval 8"/>
          <p:cNvSpPr/>
          <p:nvPr/>
        </p:nvSpPr>
        <p:spPr>
          <a:xfrm>
            <a:off x="5257800" y="9906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Common Core</a:t>
            </a:r>
            <a:endParaRPr lang="en-US" sz="2000" b="1" dirty="0">
              <a:solidFill>
                <a:schemeClr val="bg1"/>
              </a:solidFill>
            </a:endParaRPr>
          </a:p>
        </p:txBody>
      </p:sp>
      <p:sp>
        <p:nvSpPr>
          <p:cNvPr id="10" name="Oval 9"/>
          <p:cNvSpPr/>
          <p:nvPr/>
        </p:nvSpPr>
        <p:spPr>
          <a:xfrm>
            <a:off x="6096000" y="762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Master Plan</a:t>
            </a:r>
            <a:endParaRPr lang="en-US" sz="2000" b="1" dirty="0">
              <a:solidFill>
                <a:schemeClr val="bg1"/>
              </a:solidFill>
            </a:endParaRPr>
          </a:p>
        </p:txBody>
      </p:sp>
      <p:sp>
        <p:nvSpPr>
          <p:cNvPr id="15" name="Oval 14"/>
          <p:cNvSpPr/>
          <p:nvPr/>
        </p:nvSpPr>
        <p:spPr>
          <a:xfrm>
            <a:off x="6858000" y="990600"/>
            <a:ext cx="2057400" cy="1371600"/>
          </a:xfrm>
          <a:prstGeom prst="ellipse">
            <a:avLst/>
          </a:prstGeom>
          <a:solidFill>
            <a:srgbClr val="669900">
              <a:alpha val="3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Teaching &amp; Learning Framework</a:t>
            </a:r>
            <a:endParaRPr lang="en-US" sz="2000" b="1" dirty="0">
              <a:solidFill>
                <a:schemeClr val="bg1"/>
              </a:solidFill>
            </a:endParaRPr>
          </a:p>
        </p:txBody>
      </p:sp>
      <p:sp>
        <p:nvSpPr>
          <p:cNvPr id="13" name="Rectangle 12"/>
          <p:cNvSpPr/>
          <p:nvPr/>
        </p:nvSpPr>
        <p:spPr>
          <a:xfrm>
            <a:off x="3352800" y="3124200"/>
            <a:ext cx="5486400" cy="34290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sz="2000" b="1" dirty="0" smtClean="0">
                <a:solidFill>
                  <a:schemeClr val="tx1"/>
                </a:solidFill>
              </a:rPr>
              <a:t>SDAIE Interactions</a:t>
            </a:r>
          </a:p>
          <a:p>
            <a:pPr marL="228600" indent="-228600">
              <a:spcBef>
                <a:spcPts val="1200"/>
              </a:spcBef>
              <a:buFont typeface="Arial" pitchFamily="34" charset="0"/>
              <a:buChar char="•"/>
            </a:pPr>
            <a:r>
              <a:rPr lang="en-US" sz="2000" dirty="0" smtClean="0">
                <a:solidFill>
                  <a:schemeClr val="bg1"/>
                </a:solidFill>
              </a:rPr>
              <a:t>Do I provide many different </a:t>
            </a:r>
            <a:r>
              <a:rPr lang="en-US" sz="2000" b="1" dirty="0" smtClean="0">
                <a:solidFill>
                  <a:schemeClr val="bg1"/>
                </a:solidFill>
              </a:rPr>
              <a:t>opportunities for students to talk </a:t>
            </a:r>
            <a:r>
              <a:rPr lang="en-US" sz="2000" dirty="0" smtClean="0">
                <a:solidFill>
                  <a:schemeClr val="bg1"/>
                </a:solidFill>
              </a:rPr>
              <a:t>about the lesson concepts?</a:t>
            </a:r>
          </a:p>
          <a:p>
            <a:pPr marL="228600" indent="-228600">
              <a:spcBef>
                <a:spcPts val="1200"/>
              </a:spcBef>
              <a:buFont typeface="Arial" pitchFamily="34" charset="0"/>
              <a:buChar char="•"/>
            </a:pPr>
            <a:r>
              <a:rPr lang="en-US" sz="2000" dirty="0" smtClean="0">
                <a:solidFill>
                  <a:schemeClr val="bg1"/>
                </a:solidFill>
              </a:rPr>
              <a:t>Do I provide many </a:t>
            </a:r>
            <a:r>
              <a:rPr lang="en-US" sz="2000" b="1" dirty="0" smtClean="0">
                <a:solidFill>
                  <a:schemeClr val="bg1"/>
                </a:solidFill>
              </a:rPr>
              <a:t>opportunities for questioning </a:t>
            </a:r>
            <a:r>
              <a:rPr lang="en-US" sz="2000" dirty="0" smtClean="0">
                <a:solidFill>
                  <a:schemeClr val="bg1"/>
                </a:solidFill>
              </a:rPr>
              <a:t>between students and teacher and among students?</a:t>
            </a:r>
          </a:p>
          <a:p>
            <a:pPr marL="228600" indent="-228600">
              <a:spcBef>
                <a:spcPts val="1200"/>
              </a:spcBef>
              <a:buFont typeface="Arial" pitchFamily="34" charset="0"/>
              <a:buChar char="•"/>
            </a:pPr>
            <a:r>
              <a:rPr lang="en-US" sz="2000" dirty="0" smtClean="0">
                <a:solidFill>
                  <a:schemeClr val="bg1"/>
                </a:solidFill>
              </a:rPr>
              <a:t>Do I plan real-life (authentic) activities that offer </a:t>
            </a:r>
            <a:r>
              <a:rPr lang="en-US" sz="2000" b="1" dirty="0" smtClean="0">
                <a:solidFill>
                  <a:schemeClr val="bg1"/>
                </a:solidFill>
              </a:rPr>
              <a:t>opportunities for listening, speaking</a:t>
            </a:r>
            <a:r>
              <a:rPr lang="en-US" sz="2000" dirty="0" smtClean="0">
                <a:solidFill>
                  <a:schemeClr val="bg1"/>
                </a:solidFill>
              </a:rPr>
              <a:t>, reading, and writing?</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3300"/>
                </a:solidFill>
                <a:latin typeface="Century Gothic" pitchFamily="34" charset="0"/>
              </a:rPr>
              <a:t>Grade Level Charting</a:t>
            </a:r>
            <a:endParaRPr lang="en-US" dirty="0">
              <a:solidFill>
                <a:srgbClr val="FF3300"/>
              </a:solidFill>
            </a:endParaRPr>
          </a:p>
        </p:txBody>
      </p:sp>
      <p:sp>
        <p:nvSpPr>
          <p:cNvPr id="3" name="Content Placeholder 2"/>
          <p:cNvSpPr>
            <a:spLocks noGrp="1"/>
          </p:cNvSpPr>
          <p:nvPr>
            <p:ph idx="1"/>
          </p:nvPr>
        </p:nvSpPr>
        <p:spPr/>
        <p:txBody>
          <a:bodyPr>
            <a:normAutofit/>
          </a:bodyPr>
          <a:lstStyle/>
          <a:p>
            <a:pPr marL="0" indent="0">
              <a:spcBef>
                <a:spcPts val="1800"/>
              </a:spcBef>
              <a:buNone/>
            </a:pPr>
            <a:r>
              <a:rPr lang="en-US" b="1" dirty="0" smtClean="0">
                <a:latin typeface="Century Gothic" pitchFamily="34" charset="0"/>
              </a:rPr>
              <a:t>Create a poster that demonstrates your problem-based learning, including:</a:t>
            </a:r>
          </a:p>
          <a:p>
            <a:pPr>
              <a:spcBef>
                <a:spcPts val="1800"/>
              </a:spcBef>
            </a:pPr>
            <a:r>
              <a:rPr lang="en-US" b="1" dirty="0" smtClean="0">
                <a:latin typeface="Century Gothic" pitchFamily="34" charset="0"/>
              </a:rPr>
              <a:t>The task</a:t>
            </a:r>
          </a:p>
          <a:p>
            <a:pPr>
              <a:spcBef>
                <a:spcPts val="1800"/>
              </a:spcBef>
            </a:pPr>
            <a:r>
              <a:rPr lang="en-US" b="1" dirty="0" smtClean="0">
                <a:latin typeface="Century Gothic" pitchFamily="34" charset="0"/>
              </a:rPr>
              <a:t>Three possible solution paths</a:t>
            </a:r>
          </a:p>
          <a:p>
            <a:pPr>
              <a:spcBef>
                <a:spcPts val="1800"/>
              </a:spcBef>
            </a:pPr>
            <a:r>
              <a:rPr lang="en-US" b="1" dirty="0" smtClean="0">
                <a:latin typeface="Century Gothic" pitchFamily="34" charset="0"/>
              </a:rPr>
              <a:t>A key question for each phase</a:t>
            </a:r>
          </a:p>
        </p:txBody>
      </p:sp>
      <p:pic>
        <p:nvPicPr>
          <p:cNvPr id="5" name="Picture 4" descr="C:\Users\ld1\Desktop\'12 NOV COMMON CORE\CC PLANNING\earth-vector-5.png"/>
          <p:cNvPicPr>
            <a:picLocks noChangeAspect="1" noChangeArrowheads="1"/>
          </p:cNvPicPr>
          <p:nvPr/>
        </p:nvPicPr>
        <p:blipFill>
          <a:blip r:embed="rId3" cstate="print"/>
          <a:srcRect/>
          <a:stretch>
            <a:fillRect/>
          </a:stretch>
        </p:blipFill>
        <p:spPr bwMode="auto">
          <a:xfrm>
            <a:off x="7772400" y="5486400"/>
            <a:ext cx="1371600" cy="13716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entury Gothic" pitchFamily="34" charset="0"/>
              </a:rPr>
              <a:t>Outcomes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spcBef>
                <a:spcPts val="1800"/>
              </a:spcBef>
            </a:pPr>
            <a:r>
              <a:rPr lang="en-US" sz="2400" b="1" dirty="0" smtClean="0">
                <a:latin typeface="Century Gothic" pitchFamily="34" charset="0"/>
              </a:rPr>
              <a:t>Plan a Common Core aligned problem-based lesson using John Van de </a:t>
            </a:r>
            <a:r>
              <a:rPr lang="en-US" sz="2400" b="1" dirty="0" err="1" smtClean="0">
                <a:latin typeface="Century Gothic" pitchFamily="34" charset="0"/>
              </a:rPr>
              <a:t>Walle’s</a:t>
            </a:r>
            <a:r>
              <a:rPr lang="en-US" sz="2400" b="1" dirty="0" smtClean="0">
                <a:latin typeface="Century Gothic" pitchFamily="34" charset="0"/>
              </a:rPr>
              <a:t> Three-Phase Structure</a:t>
            </a:r>
          </a:p>
          <a:p>
            <a:pPr lvl="1">
              <a:spcBef>
                <a:spcPts val="1800"/>
              </a:spcBef>
            </a:pPr>
            <a:r>
              <a:rPr lang="en-US" sz="2200" b="1" dirty="0" smtClean="0">
                <a:latin typeface="Century Gothic" pitchFamily="34" charset="0"/>
              </a:rPr>
              <a:t>Teachers will be expected to facilitate (at least) one problem-based lesson a week during the 2013-14 school year </a:t>
            </a:r>
          </a:p>
          <a:p>
            <a:pPr>
              <a:spcBef>
                <a:spcPts val="1800"/>
              </a:spcBef>
            </a:pPr>
            <a:r>
              <a:rPr lang="en-US" sz="2400" b="1" dirty="0" smtClean="0">
                <a:latin typeface="Century Gothic" pitchFamily="34" charset="0"/>
              </a:rPr>
              <a:t>Identify strategies that meet the needs of our diverse learners: English learners (EL), Standard English learners (SEL), Students with Disabilities (SWD), and students identified as Gifted and Talented (GATE)</a:t>
            </a:r>
          </a:p>
          <a:p>
            <a:pPr>
              <a:spcBef>
                <a:spcPts val="1800"/>
              </a:spcBef>
            </a:pPr>
            <a:r>
              <a:rPr lang="en-US" sz="2400" b="1" dirty="0" smtClean="0">
                <a:latin typeface="Century Gothic" pitchFamily="34" charset="0"/>
              </a:rPr>
              <a:t>Make connections between the Common Core Standards for Mathematical Practice and the enVisionMATH program</a:t>
            </a:r>
          </a:p>
        </p:txBody>
      </p:sp>
      <p:pic>
        <p:nvPicPr>
          <p:cNvPr id="4" name="Picture 3" descr="C:\Users\ld1\Desktop\'12 NOV COMMON CORE\CC PLANNING\earth-vector-5.png"/>
          <p:cNvPicPr>
            <a:picLocks noChangeAspect="1" noChangeArrowheads="1"/>
          </p:cNvPicPr>
          <p:nvPr/>
        </p:nvPicPr>
        <p:blipFill>
          <a:blip r:embed="rId3" cstate="print"/>
          <a:srcRect/>
          <a:stretch>
            <a:fillRect/>
          </a:stretch>
        </p:blipFill>
        <p:spPr bwMode="auto">
          <a:xfrm>
            <a:off x="7772400" y="5486400"/>
            <a:ext cx="1371600" cy="13716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257800" y="990600"/>
            <a:ext cx="2057400" cy="1371600"/>
          </a:xfrm>
          <a:prstGeom prst="ellipse">
            <a:avLst/>
          </a:prstGeom>
          <a:solidFill>
            <a:srgbClr val="669900">
              <a:alpha val="7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Common Core</a:t>
            </a:r>
            <a:endParaRPr lang="en-US" sz="2000" b="1" dirty="0">
              <a:solidFill>
                <a:schemeClr val="bg1"/>
              </a:solidFill>
            </a:endParaRPr>
          </a:p>
        </p:txBody>
      </p:sp>
      <p:sp>
        <p:nvSpPr>
          <p:cNvPr id="9" name="Oval 8"/>
          <p:cNvSpPr/>
          <p:nvPr/>
        </p:nvSpPr>
        <p:spPr>
          <a:xfrm>
            <a:off x="6096000" y="76200"/>
            <a:ext cx="2057400" cy="1371600"/>
          </a:xfrm>
          <a:prstGeom prst="ellipse">
            <a:avLst/>
          </a:prstGeom>
          <a:solidFill>
            <a:srgbClr val="669900">
              <a:alpha val="3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Master Plan</a:t>
            </a:r>
            <a:endParaRPr lang="en-US" sz="2000" b="1" dirty="0">
              <a:solidFill>
                <a:schemeClr val="bg1"/>
              </a:solidFill>
            </a:endParaRPr>
          </a:p>
        </p:txBody>
      </p:sp>
      <p:sp>
        <p:nvSpPr>
          <p:cNvPr id="11" name="Oval 10"/>
          <p:cNvSpPr/>
          <p:nvPr/>
        </p:nvSpPr>
        <p:spPr>
          <a:xfrm>
            <a:off x="6858000" y="990600"/>
            <a:ext cx="2057400" cy="1371600"/>
          </a:xfrm>
          <a:prstGeom prst="ellipse">
            <a:avLst/>
          </a:prstGeom>
          <a:solidFill>
            <a:srgbClr val="669900">
              <a:alpha val="3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Teaching &amp; Learning Framework</a:t>
            </a:r>
            <a:endParaRPr lang="en-US" sz="2000" b="1" dirty="0">
              <a:solidFill>
                <a:schemeClr val="bg1"/>
              </a:solidFill>
            </a:endParaRPr>
          </a:p>
        </p:txBody>
      </p:sp>
      <p:sp>
        <p:nvSpPr>
          <p:cNvPr id="13" name="Title 1"/>
          <p:cNvSpPr>
            <a:spLocks noGrp="1"/>
          </p:cNvSpPr>
          <p:nvPr>
            <p:ph type="title"/>
          </p:nvPr>
        </p:nvSpPr>
        <p:spPr>
          <a:xfrm>
            <a:off x="1219200" y="609600"/>
            <a:ext cx="4572000" cy="1143000"/>
          </a:xfrm>
        </p:spPr>
        <p:txBody>
          <a:bodyPr>
            <a:normAutofit fontScale="90000"/>
          </a:bodyPr>
          <a:lstStyle/>
          <a:p>
            <a:r>
              <a:rPr lang="en-US" b="1" dirty="0" smtClean="0">
                <a:solidFill>
                  <a:srgbClr val="FF0000"/>
                </a:solidFill>
                <a:latin typeface="Century Gothic" pitchFamily="34" charset="0"/>
              </a:rPr>
              <a:t>College &amp; Career Ready</a:t>
            </a:r>
            <a:endParaRPr lang="en-US" b="1" dirty="0">
              <a:solidFill>
                <a:srgbClr val="FF0000"/>
              </a:solidFill>
              <a:latin typeface="Century Gothic" pitchFamily="34" charset="0"/>
            </a:endParaRPr>
          </a:p>
        </p:txBody>
      </p:sp>
      <p:sp>
        <p:nvSpPr>
          <p:cNvPr id="15" name="Rectangle 14"/>
          <p:cNvSpPr/>
          <p:nvPr/>
        </p:nvSpPr>
        <p:spPr>
          <a:xfrm>
            <a:off x="304800" y="2819400"/>
            <a:ext cx="8610600" cy="36576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2400"/>
              </a:spcBef>
            </a:pPr>
            <a:r>
              <a:rPr lang="en-US" sz="2000" b="1" dirty="0" smtClean="0">
                <a:solidFill>
                  <a:schemeClr val="bg1"/>
                </a:solidFill>
                <a:latin typeface="Century Gothic" pitchFamily="34" charset="0"/>
                <a:ea typeface="MS PGothic" pitchFamily="34" charset="-128"/>
              </a:rPr>
              <a:t>Anchor Standards for ELA and Content Literacy</a:t>
            </a:r>
          </a:p>
          <a:p>
            <a:pPr>
              <a:spcBef>
                <a:spcPts val="2400"/>
              </a:spcBef>
            </a:pPr>
            <a:r>
              <a:rPr lang="en-US" sz="2000" dirty="0" smtClean="0">
                <a:solidFill>
                  <a:schemeClr val="bg1"/>
                </a:solidFill>
                <a:latin typeface="Century Gothic" pitchFamily="34" charset="0"/>
              </a:rPr>
              <a:t>Reading 1:  Read closely to determine what the text says explicitly and to make logical inferences from it; cite specific textural </a:t>
            </a:r>
            <a:r>
              <a:rPr lang="en-US" sz="2000" b="1" dirty="0" smtClean="0">
                <a:solidFill>
                  <a:schemeClr val="bg1"/>
                </a:solidFill>
                <a:latin typeface="Century Gothic" pitchFamily="34" charset="0"/>
              </a:rPr>
              <a:t>evidence</a:t>
            </a:r>
            <a:r>
              <a:rPr lang="en-US" sz="2000" dirty="0" smtClean="0">
                <a:solidFill>
                  <a:schemeClr val="bg1"/>
                </a:solidFill>
                <a:latin typeface="Century Gothic" pitchFamily="34" charset="0"/>
              </a:rPr>
              <a:t> when writing or </a:t>
            </a:r>
            <a:r>
              <a:rPr lang="en-US" sz="2000" dirty="0" smtClean="0">
                <a:latin typeface="Century Gothic" pitchFamily="34" charset="0"/>
              </a:rPr>
              <a:t>speaking to </a:t>
            </a:r>
            <a:r>
              <a:rPr lang="en-US" sz="2000" b="1" dirty="0" smtClean="0">
                <a:solidFill>
                  <a:schemeClr val="bg1"/>
                </a:solidFill>
                <a:latin typeface="Century Gothic" pitchFamily="34" charset="0"/>
              </a:rPr>
              <a:t>support conclusions </a:t>
            </a:r>
            <a:r>
              <a:rPr lang="en-US" sz="2000" dirty="0" smtClean="0">
                <a:solidFill>
                  <a:schemeClr val="bg1"/>
                </a:solidFill>
                <a:latin typeface="Century Gothic" pitchFamily="34" charset="0"/>
              </a:rPr>
              <a:t>drawn from the text.</a:t>
            </a:r>
          </a:p>
          <a:p>
            <a:pPr>
              <a:spcBef>
                <a:spcPts val="2400"/>
              </a:spcBef>
            </a:pPr>
            <a:r>
              <a:rPr lang="en-US" sz="2000" dirty="0" smtClean="0">
                <a:solidFill>
                  <a:schemeClr val="bg1"/>
                </a:solidFill>
                <a:latin typeface="Century Gothic" pitchFamily="34" charset="0"/>
              </a:rPr>
              <a:t>Speaking and Listening 1:  Prepare for and participate effectively in a range of conversations and collaborations with diverse partners, </a:t>
            </a:r>
            <a:r>
              <a:rPr lang="en-US" sz="2000" b="1" dirty="0" smtClean="0">
                <a:solidFill>
                  <a:schemeClr val="bg1"/>
                </a:solidFill>
                <a:latin typeface="Century Gothic" pitchFamily="34" charset="0"/>
              </a:rPr>
              <a:t>building on others'</a:t>
            </a:r>
            <a:r>
              <a:rPr lang="en-US" altLang="ja-JP" sz="2000" b="1" dirty="0" smtClean="0">
                <a:solidFill>
                  <a:schemeClr val="bg1"/>
                </a:solidFill>
                <a:latin typeface="Century Gothic" pitchFamily="34" charset="0"/>
              </a:rPr>
              <a:t> ideas </a:t>
            </a:r>
            <a:r>
              <a:rPr lang="en-US" altLang="ja-JP" sz="2000" dirty="0" smtClean="0">
                <a:solidFill>
                  <a:schemeClr val="bg1"/>
                </a:solidFill>
                <a:latin typeface="Century Gothic" pitchFamily="34" charset="0"/>
              </a:rPr>
              <a:t>and </a:t>
            </a:r>
            <a:r>
              <a:rPr lang="en-US" altLang="ja-JP" sz="2000" b="1" dirty="0" smtClean="0">
                <a:solidFill>
                  <a:schemeClr val="bg1"/>
                </a:solidFill>
                <a:latin typeface="Century Gothic" pitchFamily="34" charset="0"/>
              </a:rPr>
              <a:t>expressing their own clearly and persuasively</a:t>
            </a:r>
            <a:r>
              <a:rPr lang="en-US" altLang="ja-JP" sz="2000" dirty="0" smtClean="0">
                <a:solidFill>
                  <a:schemeClr val="bg1"/>
                </a:solidFill>
                <a:latin typeface="Century Gothic" pitchFamily="34" charset="0"/>
              </a:rPr>
              <a:t>.</a:t>
            </a:r>
            <a:endParaRPr lang="en-US" sz="2000" dirty="0" smtClean="0">
              <a:solidFill>
                <a:schemeClr val="bg1"/>
              </a:solidFill>
              <a:latin typeface="Century Gothic"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CCSS Math Fellows Grades 2-5\PBIL - Whole Screen.PNG"/>
          <p:cNvPicPr>
            <a:picLocks noChangeAspect="1" noChangeArrowheads="1"/>
          </p:cNvPicPr>
          <p:nvPr/>
        </p:nvPicPr>
        <p:blipFill>
          <a:blip r:embed="rId4" cstate="print"/>
          <a:srcRect/>
          <a:stretch>
            <a:fillRect/>
          </a:stretch>
        </p:blipFill>
        <p:spPr bwMode="auto">
          <a:xfrm>
            <a:off x="4609885" y="1828800"/>
            <a:ext cx="4105766" cy="4748248"/>
          </a:xfrm>
          <a:prstGeom prst="rect">
            <a:avLst/>
          </a:prstGeom>
          <a:ln>
            <a:noFill/>
          </a:ln>
          <a:effectLst>
            <a:outerShdw blurRad="292100" dist="139700" dir="2700000" algn="tl" rotWithShape="0">
              <a:srgbClr val="333333">
                <a:alpha val="65000"/>
              </a:srgbClr>
            </a:outerShdw>
          </a:effectLst>
        </p:spPr>
      </p:pic>
      <p:pic>
        <p:nvPicPr>
          <p:cNvPr id="5122" name="Picture 2" descr="E:\CCSS Math Fellows Grades 2-5\Problem Based Interactive Learning.PNG"/>
          <p:cNvPicPr>
            <a:picLocks noChangeAspect="1" noChangeArrowheads="1"/>
          </p:cNvPicPr>
          <p:nvPr/>
        </p:nvPicPr>
        <p:blipFill>
          <a:blip r:embed="rId5" cstate="print"/>
          <a:srcRect/>
          <a:stretch>
            <a:fillRect/>
          </a:stretch>
        </p:blipFill>
        <p:spPr bwMode="auto">
          <a:xfrm>
            <a:off x="4832831" y="3886200"/>
            <a:ext cx="2939569" cy="3810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b="1" dirty="0" smtClean="0">
                <a:solidFill>
                  <a:srgbClr val="FF0000"/>
                </a:solidFill>
                <a:latin typeface="Century Gothic" pitchFamily="34" charset="0"/>
              </a:rPr>
              <a:t>Vertical Articulation</a:t>
            </a:r>
            <a:endParaRPr lang="en-US" dirty="0">
              <a:solidFill>
                <a:srgbClr val="FF0000"/>
              </a:solidFill>
            </a:endParaRPr>
          </a:p>
        </p:txBody>
      </p:sp>
      <p:sp>
        <p:nvSpPr>
          <p:cNvPr id="5" name="Content Placeholder 2"/>
          <p:cNvSpPr txBox="1">
            <a:spLocks/>
          </p:cNvSpPr>
          <p:nvPr/>
        </p:nvSpPr>
        <p:spPr>
          <a:xfrm>
            <a:off x="381000" y="2438400"/>
            <a:ext cx="3886200" cy="38100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225425" marR="0" lvl="0" indent="-225425" algn="l" defTabSz="914400" rtl="0" eaLnBrk="1" fontAlgn="auto" latinLnBrk="0" hangingPunct="1">
              <a:lnSpc>
                <a:spcPct val="100000"/>
              </a:lnSpc>
              <a:spcBef>
                <a:spcPts val="24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bg1"/>
                </a:solidFill>
                <a:effectLst/>
                <a:uLnTx/>
                <a:uFillTx/>
                <a:latin typeface="+mn-lt"/>
                <a:ea typeface="+mn-ea"/>
                <a:cs typeface="+mn-cs"/>
              </a:rPr>
              <a:t>Circulate</a:t>
            </a:r>
            <a:r>
              <a:rPr kumimoji="0" lang="en-US" sz="2400" b="1" i="0" u="none" strike="noStrike" kern="1200" cap="none" spc="0" normalizeH="0" noProof="0" dirty="0" smtClean="0">
                <a:ln>
                  <a:noFill/>
                </a:ln>
                <a:solidFill>
                  <a:schemeClr val="bg1"/>
                </a:solidFill>
                <a:effectLst/>
                <a:uLnTx/>
                <a:uFillTx/>
                <a:latin typeface="+mn-lt"/>
                <a:ea typeface="+mn-ea"/>
                <a:cs typeface="+mn-cs"/>
              </a:rPr>
              <a:t> the room with your school team.  </a:t>
            </a:r>
          </a:p>
          <a:p>
            <a:pPr marL="225425" lvl="0" indent="-225425">
              <a:spcBef>
                <a:spcPts val="2400"/>
              </a:spcBef>
              <a:buFont typeface="Arial" pitchFamily="34" charset="0"/>
              <a:buChar char="•"/>
              <a:defRPr/>
            </a:pPr>
            <a:r>
              <a:rPr lang="en-US" sz="2400" b="1" dirty="0" smtClean="0">
                <a:solidFill>
                  <a:schemeClr val="bg1"/>
                </a:solidFill>
              </a:rPr>
              <a:t>Record new ideas as peers share their posters.</a:t>
            </a:r>
          </a:p>
          <a:p>
            <a:pPr marL="225425" indent="-225425">
              <a:spcBef>
                <a:spcPts val="2400"/>
              </a:spcBef>
              <a:buFont typeface="Arial" pitchFamily="34" charset="0"/>
              <a:buChar char="•"/>
              <a:defRPr/>
            </a:pPr>
            <a:r>
              <a:rPr lang="en-US" sz="2400" b="1" dirty="0" smtClean="0">
                <a:solidFill>
                  <a:schemeClr val="bg1"/>
                </a:solidFill>
              </a:rPr>
              <a:t>When you arrive at your grade level poster, present the work to your school team.</a:t>
            </a:r>
          </a:p>
        </p:txBody>
      </p:sp>
      <p:pic>
        <p:nvPicPr>
          <p:cNvPr id="7" name="Picture 2" descr="E:\CCSS Math Fellows Grades 2-5\Mathematical Practice Questions.PNG"/>
          <p:cNvPicPr>
            <a:picLocks noChangeAspect="1" noChangeArrowheads="1"/>
          </p:cNvPicPr>
          <p:nvPr/>
        </p:nvPicPr>
        <p:blipFill>
          <a:blip r:embed="rId6" cstate="print"/>
          <a:srcRect/>
          <a:stretch>
            <a:fillRect/>
          </a:stretch>
        </p:blipFill>
        <p:spPr bwMode="auto">
          <a:xfrm rot="20700000">
            <a:off x="5560491" y="4144871"/>
            <a:ext cx="3048000" cy="3950539"/>
          </a:xfrm>
          <a:prstGeom prst="rect">
            <a:avLst/>
          </a:prstGeom>
          <a:ln>
            <a:noFill/>
          </a:ln>
          <a:effectLst>
            <a:outerShdw blurRad="292100" dist="139700" dir="2700000" algn="tl" rotWithShape="0">
              <a:srgbClr val="333333">
                <a:alpha val="65000"/>
              </a:srgbClr>
            </a:outerShdw>
          </a:effectLst>
        </p:spPr>
      </p:pic>
      <p:pic>
        <p:nvPicPr>
          <p:cNvPr id="6" name="Picture 3" descr="E:\CCSS Math Fellows Grades 2-5\Three Phase Structure.PNG"/>
          <p:cNvPicPr>
            <a:picLocks noChangeAspect="1" noChangeArrowheads="1"/>
          </p:cNvPicPr>
          <p:nvPr/>
        </p:nvPicPr>
        <p:blipFill>
          <a:blip r:embed="rId7" cstate="print"/>
          <a:srcRect/>
          <a:stretch>
            <a:fillRect/>
          </a:stretch>
        </p:blipFill>
        <p:spPr bwMode="auto">
          <a:xfrm>
            <a:off x="5860228" y="4808336"/>
            <a:ext cx="3055172" cy="39546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sd2323\ROLLOUT K1\'12 NOV COMMON CORE\CC RESOURCES\Lessons for Algebraic Thinking - Doc Size.jpg"/>
          <p:cNvPicPr>
            <a:picLocks noChangeAspect="1" noChangeArrowheads="1"/>
          </p:cNvPicPr>
          <p:nvPr/>
        </p:nvPicPr>
        <p:blipFill>
          <a:blip r:embed="rId4" cstate="print"/>
          <a:srcRect/>
          <a:stretch>
            <a:fillRect/>
          </a:stretch>
        </p:blipFill>
        <p:spPr bwMode="auto">
          <a:xfrm rot="900000">
            <a:off x="2209951" y="1482773"/>
            <a:ext cx="2516429" cy="3276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4" descr="C:\Users\msd2323\Desktop\'12 NOV COMMON CORE\CC RESOURCES\About Teaching Mathematics - Doc Size.jpg"/>
          <p:cNvPicPr>
            <a:picLocks noChangeAspect="1" noChangeArrowheads="1"/>
          </p:cNvPicPr>
          <p:nvPr/>
        </p:nvPicPr>
        <p:blipFill>
          <a:blip r:embed="rId5" cstate="print"/>
          <a:srcRect/>
          <a:stretch>
            <a:fillRect/>
          </a:stretch>
        </p:blipFill>
        <p:spPr bwMode="auto">
          <a:xfrm>
            <a:off x="1038095" y="1436474"/>
            <a:ext cx="2467105" cy="32359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7" name="Picture 3" descr="C:\Users\msd2323\ROLLOUT K1\'12 NOV COMMON CORE\CC RESOURCES\Developing Number Concepts - Bk1 - Doc Size.jpg"/>
          <p:cNvPicPr>
            <a:picLocks noChangeAspect="1" noChangeArrowheads="1"/>
          </p:cNvPicPr>
          <p:nvPr/>
        </p:nvPicPr>
        <p:blipFill>
          <a:blip r:embed="rId6" cstate="print"/>
          <a:srcRect/>
          <a:stretch>
            <a:fillRect/>
          </a:stretch>
        </p:blipFill>
        <p:spPr bwMode="auto">
          <a:xfrm>
            <a:off x="228600" y="2310209"/>
            <a:ext cx="2514600" cy="325239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lstStyle/>
          <a:p>
            <a:r>
              <a:rPr lang="en-US" b="1" dirty="0" smtClean="0">
                <a:solidFill>
                  <a:srgbClr val="FF0000"/>
                </a:solidFill>
                <a:latin typeface="Century Gothic" pitchFamily="34" charset="0"/>
              </a:rPr>
              <a:t>Resources</a:t>
            </a:r>
            <a:endParaRPr lang="en-US" b="1" dirty="0">
              <a:solidFill>
                <a:srgbClr val="FF0000"/>
              </a:solidFill>
              <a:latin typeface="Century Gothic" pitchFamily="34" charset="0"/>
            </a:endParaRPr>
          </a:p>
        </p:txBody>
      </p:sp>
      <p:pic>
        <p:nvPicPr>
          <p:cNvPr id="4" name="Picture 5" descr="C:\Users\msd2323\Desktop\'12 NOV COMMON CORE\CC RESOURCES\Eating-Fractions-9780590437707.jpg"/>
          <p:cNvPicPr>
            <a:picLocks noChangeAspect="1" noChangeArrowheads="1"/>
          </p:cNvPicPr>
          <p:nvPr/>
        </p:nvPicPr>
        <p:blipFill>
          <a:blip r:embed="rId7" cstate="print"/>
          <a:srcRect/>
          <a:stretch>
            <a:fillRect/>
          </a:stretch>
        </p:blipFill>
        <p:spPr bwMode="auto">
          <a:xfrm rot="334532">
            <a:off x="6918398" y="384999"/>
            <a:ext cx="1715499" cy="13268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7" descr="C:\Users\msd2323\Desktop\'12 NOV COMMON CORE\CC RESOURCES\0978082341244_500X500.jpg"/>
          <p:cNvPicPr>
            <a:picLocks noChangeAspect="1" noChangeArrowheads="1"/>
          </p:cNvPicPr>
          <p:nvPr/>
        </p:nvPicPr>
        <p:blipFill>
          <a:blip r:embed="rId8" cstate="print"/>
          <a:srcRect/>
          <a:stretch>
            <a:fillRect/>
          </a:stretch>
        </p:blipFill>
        <p:spPr bwMode="auto">
          <a:xfrm>
            <a:off x="5751342" y="1371600"/>
            <a:ext cx="1487658" cy="20002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6" descr="C:\Users\msd2323\Desktop\'12 NOV COMMON CORE\CC RESOURCES\Fraction-Fun-9780823413416.jpg"/>
          <p:cNvPicPr>
            <a:picLocks noChangeAspect="1" noChangeArrowheads="1"/>
          </p:cNvPicPr>
          <p:nvPr/>
        </p:nvPicPr>
        <p:blipFill>
          <a:blip r:embed="rId9" cstate="print"/>
          <a:srcRect/>
          <a:stretch>
            <a:fillRect/>
          </a:stretch>
        </p:blipFill>
        <p:spPr bwMode="auto">
          <a:xfrm rot="1800000">
            <a:off x="7009842" y="1499181"/>
            <a:ext cx="1540311" cy="15689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6" name="Picture 2" descr="C:\Users\msd2323\ROLLOUT K1\'12 NOV COMMON CORE\CC RESOURCES\50 Problem Solving Lessons - Doc Size.jpg"/>
          <p:cNvPicPr>
            <a:picLocks noChangeAspect="1" noChangeArrowheads="1"/>
          </p:cNvPicPr>
          <p:nvPr/>
        </p:nvPicPr>
        <p:blipFill>
          <a:blip r:embed="rId10" cstate="print"/>
          <a:srcRect/>
          <a:stretch>
            <a:fillRect/>
          </a:stretch>
        </p:blipFill>
        <p:spPr bwMode="auto">
          <a:xfrm rot="20700000">
            <a:off x="688186" y="3089328"/>
            <a:ext cx="2514600" cy="32567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32" name="Picture 8" descr="C:\Users\msd2323\Pictures\envision_teachersdvdrom.jpg"/>
          <p:cNvPicPr>
            <a:picLocks noChangeAspect="1" noChangeArrowheads="1"/>
          </p:cNvPicPr>
          <p:nvPr/>
        </p:nvPicPr>
        <p:blipFill>
          <a:blip r:embed="rId11" cstate="print"/>
          <a:srcRect/>
          <a:stretch>
            <a:fillRect/>
          </a:stretch>
        </p:blipFill>
        <p:spPr bwMode="auto">
          <a:xfrm>
            <a:off x="6000984" y="3657600"/>
            <a:ext cx="2762015" cy="2943726"/>
          </a:xfrm>
          <a:prstGeom prst="rect">
            <a:avLst/>
          </a:prstGeom>
          <a:noFill/>
        </p:spPr>
      </p:pic>
      <p:sp>
        <p:nvSpPr>
          <p:cNvPr id="17" name="Rectangle 16"/>
          <p:cNvSpPr/>
          <p:nvPr/>
        </p:nvSpPr>
        <p:spPr>
          <a:xfrm>
            <a:off x="5638800" y="2819400"/>
            <a:ext cx="3048000" cy="3810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Century Gothic" pitchFamily="34" charset="0"/>
              </a:rPr>
              <a:t>Literature Connections</a:t>
            </a:r>
            <a:endParaRPr lang="en-US" sz="2000" b="1" dirty="0">
              <a:solidFill>
                <a:schemeClr val="bg1"/>
              </a:solidFill>
              <a:latin typeface="Century Gothic" pitchFamily="34" charset="0"/>
            </a:endParaRPr>
          </a:p>
        </p:txBody>
      </p:sp>
      <p:sp>
        <p:nvSpPr>
          <p:cNvPr id="18" name="Rectangle 17"/>
          <p:cNvSpPr/>
          <p:nvPr/>
        </p:nvSpPr>
        <p:spPr>
          <a:xfrm>
            <a:off x="5715000" y="5715000"/>
            <a:ext cx="3048000" cy="3810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Century Gothic" pitchFamily="34" charset="0"/>
              </a:rPr>
              <a:t>enVisionMATH</a:t>
            </a:r>
            <a:endParaRPr lang="en-US" sz="2000" b="1" dirty="0">
              <a:solidFill>
                <a:schemeClr val="bg1"/>
              </a:solidFill>
              <a:latin typeface="Century Gothic" pitchFamily="34" charset="0"/>
            </a:endParaRPr>
          </a:p>
        </p:txBody>
      </p:sp>
      <p:pic>
        <p:nvPicPr>
          <p:cNvPr id="9" name="Picture 5" descr="C:\Users\msd2323\Desktop\'12 NOV COMMON CORE\CC RESOURCES\A Collection of Math Lessons - Doc Size.jpg"/>
          <p:cNvPicPr>
            <a:picLocks noChangeAspect="1" noChangeArrowheads="1"/>
          </p:cNvPicPr>
          <p:nvPr/>
        </p:nvPicPr>
        <p:blipFill>
          <a:blip r:embed="rId12" cstate="print"/>
          <a:srcRect/>
          <a:stretch>
            <a:fillRect/>
          </a:stretch>
        </p:blipFill>
        <p:spPr bwMode="auto">
          <a:xfrm rot="900000">
            <a:off x="2567422" y="3380067"/>
            <a:ext cx="1752600" cy="27666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9" name="Picture 5" descr="C:\Users\msd2323\Pictures\Classroom Discussions.jpg"/>
          <p:cNvPicPr>
            <a:picLocks noChangeAspect="1" noChangeArrowheads="1"/>
          </p:cNvPicPr>
          <p:nvPr/>
        </p:nvPicPr>
        <p:blipFill>
          <a:blip r:embed="rId13" cstate="print"/>
          <a:srcRect/>
          <a:stretch>
            <a:fillRect/>
          </a:stretch>
        </p:blipFill>
        <p:spPr bwMode="auto">
          <a:xfrm>
            <a:off x="3591155" y="4191000"/>
            <a:ext cx="1819045" cy="23050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Rectangle 18"/>
          <p:cNvSpPr/>
          <p:nvPr/>
        </p:nvSpPr>
        <p:spPr>
          <a:xfrm>
            <a:off x="1295400" y="5715000"/>
            <a:ext cx="3048000" cy="3810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Century Gothic" pitchFamily="34" charset="0"/>
              </a:rPr>
              <a:t>Additional Resources</a:t>
            </a:r>
            <a:endParaRPr lang="en-US" sz="2000" b="1" dirty="0">
              <a:solidFill>
                <a:schemeClr val="bg1"/>
              </a:solidFill>
              <a:latin typeface="Century Gothic"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18"/>
                                        </p:tgtEl>
                                      </p:cBhvr>
                                    </p:animEffect>
                                    <p:animScale>
                                      <p:cBhvr>
                                        <p:cTn id="12" dur="250" autoRev="1" fill="hold"/>
                                        <p:tgtEl>
                                          <p:spTgt spid="18"/>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17"/>
                                        </p:tgtEl>
                                      </p:cBhvr>
                                    </p:animEffect>
                                    <p:animScale>
                                      <p:cBhvr>
                                        <p:cTn id="34" dur="250" autoRev="1" fill="hold"/>
                                        <p:tgtEl>
                                          <p:spTgt spid="17"/>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500"/>
                                        <p:tgtEl>
                                          <p:spTgt spid="102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1029"/>
                                        </p:tgtEl>
                                        <p:attrNameLst>
                                          <p:attrName>style.visibility</p:attrName>
                                        </p:attrNameLst>
                                      </p:cBhvr>
                                      <p:to>
                                        <p:strVal val="visible"/>
                                      </p:to>
                                    </p:set>
                                    <p:animEffect transition="in" filter="fade">
                                      <p:cBhvr>
                                        <p:cTn id="59" dur="500"/>
                                        <p:tgtEl>
                                          <p:spTgt spid="1029"/>
                                        </p:tgtEl>
                                      </p:cBhvr>
                                    </p:animEffect>
                                  </p:childTnLst>
                                </p:cTn>
                              </p:par>
                            </p:childTnLst>
                          </p:cTn>
                        </p:par>
                        <p:par>
                          <p:cTn id="60" fill="hold">
                            <p:stCondLst>
                              <p:cond delay="3000"/>
                            </p:stCondLst>
                            <p:childTnLst>
                              <p:par>
                                <p:cTn id="61" presetID="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par>
                          <p:cTn id="65" fill="hold">
                            <p:stCondLst>
                              <p:cond delay="3500"/>
                            </p:stCondLst>
                            <p:childTnLst>
                              <p:par>
                                <p:cTn id="66" presetID="26" presetClass="emph" presetSubtype="0" fill="hold" grpId="1" nodeType="after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315200" cy="1447800"/>
          </a:xfrm>
        </p:spPr>
        <p:txBody>
          <a:bodyPr>
            <a:noAutofit/>
          </a:bodyPr>
          <a:lstStyle/>
          <a:p>
            <a:pPr>
              <a:spcBef>
                <a:spcPts val="4800"/>
              </a:spcBef>
              <a:spcAft>
                <a:spcPts val="2400"/>
              </a:spcAft>
            </a:pPr>
            <a:r>
              <a:rPr lang="en-US" sz="6000" b="1" dirty="0" smtClean="0">
                <a:solidFill>
                  <a:srgbClr val="669900"/>
                </a:solidFill>
                <a:latin typeface="Century Gothic" pitchFamily="34" charset="0"/>
              </a:rPr>
              <a:t>Thank You</a:t>
            </a:r>
            <a:endParaRPr lang="en-US" sz="2000" dirty="0">
              <a:solidFill>
                <a:srgbClr val="669900"/>
              </a:solidFill>
              <a:latin typeface="Century Gothic" pitchFamily="34" charset="0"/>
            </a:endParaRPr>
          </a:p>
        </p:txBody>
      </p:sp>
      <p:pic>
        <p:nvPicPr>
          <p:cNvPr id="3075" name="Picture 3" descr="C:\Users\ld1\Desktop\'12 NOV COMMON CORE\CC PLANNING\earth-vector-5.png"/>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p:spPr>
      </p:pic>
      <p:pic>
        <p:nvPicPr>
          <p:cNvPr id="1026" name="Picture 2" descr="C:\Users\msd2323\ROLLOUT K1\'12 NOV COMMON CORE\CC RESOURCES\subcategory_common_core2.jpg"/>
          <p:cNvPicPr>
            <a:picLocks noChangeAspect="1" noChangeArrowheads="1"/>
          </p:cNvPicPr>
          <p:nvPr/>
        </p:nvPicPr>
        <p:blipFill>
          <a:blip r:embed="rId4" cstate="print"/>
          <a:srcRect/>
          <a:stretch>
            <a:fillRect/>
          </a:stretch>
        </p:blipFill>
        <p:spPr bwMode="auto">
          <a:xfrm>
            <a:off x="0" y="0"/>
            <a:ext cx="2362200" cy="2567609"/>
          </a:xfrm>
          <a:prstGeom prst="rect">
            <a:avLst/>
          </a:prstGeom>
          <a:noFill/>
        </p:spPr>
      </p:pic>
      <p:sp>
        <p:nvSpPr>
          <p:cNvPr id="5" name="Title 1"/>
          <p:cNvSpPr txBox="1">
            <a:spLocks/>
          </p:cNvSpPr>
          <p:nvPr/>
        </p:nvSpPr>
        <p:spPr>
          <a:xfrm>
            <a:off x="914400" y="2895600"/>
            <a:ext cx="7315200" cy="2895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4800"/>
              </a:spcBef>
              <a:spcAft>
                <a:spcPts val="2400"/>
              </a:spcAft>
              <a:buClrTx/>
              <a:buSzTx/>
              <a:buFontTx/>
              <a:buNone/>
              <a:tabLst/>
              <a:defRPr/>
            </a:pPr>
            <a:r>
              <a:rPr kumimoji="0" lang="en-US" sz="2000" b="1" i="0" u="none" strike="noStrike" kern="1200" cap="none" spc="0" normalizeH="0" baseline="0" noProof="0" dirty="0" smtClean="0">
                <a:ln>
                  <a:noFill/>
                </a:ln>
                <a:effectLst/>
                <a:uLnTx/>
                <a:uFillTx/>
                <a:latin typeface="Century Gothic" pitchFamily="34" charset="0"/>
                <a:ea typeface="+mj-ea"/>
                <a:cs typeface="+mj-cs"/>
              </a:rPr>
              <a:t>“Your goal will be to develop in students both conceptual understanding and procedural fluency of the CCSS content through the collaborative selection of high-cognitive-demand mathematical tasks with a focus on engagement with the Standards for Mathematical Practice”</a:t>
            </a:r>
            <a:r>
              <a:rPr kumimoji="0" lang="en-US" sz="2000" b="0" i="0" u="none" strike="noStrike" kern="1200" cap="none" spc="0" normalizeH="0" baseline="0" noProof="0" dirty="0" smtClean="0">
                <a:ln>
                  <a:noFill/>
                </a:ln>
                <a:solidFill>
                  <a:srgbClr val="990000"/>
                </a:solidFill>
                <a:effectLst/>
                <a:uLnTx/>
                <a:uFillTx/>
                <a:latin typeface="Century Gothic" pitchFamily="34" charset="0"/>
                <a:ea typeface="+mj-ea"/>
                <a:cs typeface="+mj-cs"/>
              </a:rPr>
              <a:t/>
            </a:r>
            <a:br>
              <a:rPr kumimoji="0" lang="en-US" sz="2000" b="0" i="0" u="none" strike="noStrike" kern="1200" cap="none" spc="0" normalizeH="0" baseline="0" noProof="0" dirty="0" smtClean="0">
                <a:ln>
                  <a:noFill/>
                </a:ln>
                <a:solidFill>
                  <a:srgbClr val="990000"/>
                </a:solidFill>
                <a:effectLst/>
                <a:uLnTx/>
                <a:uFillTx/>
                <a:latin typeface="Century Gothic" pitchFamily="34" charset="0"/>
                <a:ea typeface="+mj-ea"/>
                <a:cs typeface="+mj-cs"/>
              </a:rPr>
            </a:br>
            <a:r>
              <a:rPr kumimoji="0" lang="en-US" sz="2000" b="0" i="1" u="none" strike="noStrike" kern="1200" cap="none" spc="0" normalizeH="0" baseline="0" noProof="0" dirty="0" smtClean="0">
                <a:ln>
                  <a:noFill/>
                </a:ln>
                <a:solidFill>
                  <a:srgbClr val="990000"/>
                </a:solidFill>
                <a:effectLst/>
                <a:uLnTx/>
                <a:uFillTx/>
                <a:latin typeface="+mj-lt"/>
                <a:ea typeface="+mj-ea"/>
                <a:cs typeface="+mj-cs"/>
              </a:rPr>
              <a:t>Common Core Mathematics in a PLC at Work</a:t>
            </a:r>
            <a:br>
              <a:rPr kumimoji="0" lang="en-US" sz="2000" b="0" i="1" u="none" strike="noStrike" kern="1200" cap="none" spc="0" normalizeH="0" baseline="0" noProof="0" dirty="0" smtClean="0">
                <a:ln>
                  <a:noFill/>
                </a:ln>
                <a:solidFill>
                  <a:srgbClr val="990000"/>
                </a:solidFill>
                <a:effectLst/>
                <a:uLnTx/>
                <a:uFillTx/>
                <a:latin typeface="+mj-lt"/>
                <a:ea typeface="+mj-ea"/>
                <a:cs typeface="+mj-cs"/>
              </a:rPr>
            </a:br>
            <a:r>
              <a:rPr kumimoji="0" lang="en-US" sz="2000" b="0" i="0" u="none" strike="noStrike" kern="1200" cap="none" spc="0" normalizeH="0" baseline="0" noProof="0" dirty="0" smtClean="0">
                <a:ln>
                  <a:noFill/>
                </a:ln>
                <a:solidFill>
                  <a:srgbClr val="990000"/>
                </a:solidFill>
                <a:effectLst/>
                <a:uLnTx/>
                <a:uFillTx/>
                <a:latin typeface="+mj-lt"/>
                <a:ea typeface="+mj-ea"/>
                <a:cs typeface="+mj-cs"/>
              </a:rPr>
              <a:t>– Larson, Fennell, Lott Adams, Dixon, McCord </a:t>
            </a:r>
            <a:r>
              <a:rPr kumimoji="0" lang="en-US" sz="2000" b="0" i="0" u="none" strike="noStrike" kern="1200" cap="none" spc="0" normalizeH="0" baseline="0" noProof="0" dirty="0" err="1" smtClean="0">
                <a:ln>
                  <a:noFill/>
                </a:ln>
                <a:solidFill>
                  <a:srgbClr val="990000"/>
                </a:solidFill>
                <a:effectLst/>
                <a:uLnTx/>
                <a:uFillTx/>
                <a:latin typeface="+mj-lt"/>
                <a:ea typeface="+mj-ea"/>
                <a:cs typeface="+mj-cs"/>
              </a:rPr>
              <a:t>Kobett</a:t>
            </a:r>
            <a:r>
              <a:rPr kumimoji="0" lang="en-US" sz="2000" b="0" i="0" u="none" strike="noStrike" kern="1200" cap="none" spc="0" normalizeH="0" baseline="0" noProof="0" dirty="0" smtClean="0">
                <a:ln>
                  <a:noFill/>
                </a:ln>
                <a:solidFill>
                  <a:srgbClr val="990000"/>
                </a:solidFill>
                <a:effectLst/>
                <a:uLnTx/>
                <a:uFillTx/>
                <a:latin typeface="+mj-lt"/>
                <a:ea typeface="+mj-ea"/>
                <a:cs typeface="+mj-cs"/>
              </a:rPr>
              <a:t>, Wray</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r>
            <a:br>
              <a:rPr kumimoji="0" lang="en-US" sz="2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000" b="0" i="0" u="none" strike="noStrike" kern="1200" cap="none" spc="0" normalizeH="0" baseline="0" noProof="0" dirty="0">
              <a:ln>
                <a:noFill/>
              </a:ln>
              <a:solidFill>
                <a:srgbClr val="669900"/>
              </a:solidFill>
              <a:effectLst/>
              <a:uLnTx/>
              <a:uFillTx/>
              <a:latin typeface="Century Gothic" pitchFamily="34" charset="0"/>
              <a:ea typeface="+mj-ea"/>
              <a:cs typeface="+mj-cs"/>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msd2323\Desktop\CCSS Math Fellows Grades 2-5\TTLP.PNG"/>
          <p:cNvPicPr>
            <a:picLocks noChangeAspect="1" noChangeArrowheads="1"/>
          </p:cNvPicPr>
          <p:nvPr/>
        </p:nvPicPr>
        <p:blipFill>
          <a:blip r:embed="rId3" cstate="print"/>
          <a:srcRect/>
          <a:stretch>
            <a:fillRect/>
          </a:stretch>
        </p:blipFill>
        <p:spPr bwMode="auto">
          <a:xfrm>
            <a:off x="762000" y="1748132"/>
            <a:ext cx="6324600" cy="4881268"/>
          </a:xfrm>
          <a:prstGeom prst="rect">
            <a:avLst/>
          </a:prstGeom>
          <a:noFill/>
          <a:ln>
            <a:solidFill>
              <a:schemeClr val="bg1">
                <a:lumMod val="6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5" name="Diagram 4"/>
          <p:cNvGraphicFramePr/>
          <p:nvPr/>
        </p:nvGraphicFramePr>
        <p:xfrm>
          <a:off x="6096000" y="1524000"/>
          <a:ext cx="26670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a:spLocks noGrp="1"/>
          </p:cNvSpPr>
          <p:nvPr>
            <p:ph type="title"/>
          </p:nvPr>
        </p:nvSpPr>
        <p:spPr>
          <a:xfrm>
            <a:off x="457200" y="274638"/>
            <a:ext cx="8229600" cy="1143000"/>
          </a:xfrm>
        </p:spPr>
        <p:txBody>
          <a:bodyPr>
            <a:normAutofit/>
          </a:bodyPr>
          <a:lstStyle/>
          <a:p>
            <a:r>
              <a:rPr lang="en-US" b="1" dirty="0" smtClean="0">
                <a:solidFill>
                  <a:srgbClr val="FF3300"/>
                </a:solidFill>
                <a:latin typeface="Century Gothic" pitchFamily="34" charset="0"/>
              </a:rPr>
              <a:t>Three-Phase Structure</a:t>
            </a:r>
            <a:endParaRPr lang="en-US" dirty="0">
              <a:solidFill>
                <a:srgbClr val="FF3300"/>
              </a:solidFill>
            </a:endParaRPr>
          </a:p>
        </p:txBody>
      </p:sp>
      <p:pic>
        <p:nvPicPr>
          <p:cNvPr id="2052" name="Picture 4" descr="C:\Users\msd2323\Desktop\CCSS Math Fellows Grades 2-5\5 Practices.PNG"/>
          <p:cNvPicPr>
            <a:picLocks noChangeAspect="1" noChangeArrowheads="1"/>
          </p:cNvPicPr>
          <p:nvPr/>
        </p:nvPicPr>
        <p:blipFill>
          <a:blip r:embed="rId9" cstate="print"/>
          <a:srcRect/>
          <a:stretch>
            <a:fillRect/>
          </a:stretch>
        </p:blipFill>
        <p:spPr bwMode="auto">
          <a:xfrm>
            <a:off x="275066" y="2850079"/>
            <a:ext cx="2468134" cy="355072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D5D46DC3-DAEA-4A55-A598-088A8DEEE026}"/>
                                            </p:graphicEl>
                                          </p:spTgt>
                                        </p:tgtEl>
                                        <p:attrNameLst>
                                          <p:attrName>style.visibility</p:attrName>
                                        </p:attrNameLst>
                                      </p:cBhvr>
                                      <p:to>
                                        <p:strVal val="visible"/>
                                      </p:to>
                                    </p:set>
                                    <p:animEffect transition="in" filter="fade">
                                      <p:cBhvr>
                                        <p:cTn id="11" dur="500"/>
                                        <p:tgtEl>
                                          <p:spTgt spid="5">
                                            <p:graphicEl>
                                              <a:dgm id="{D5D46DC3-DAEA-4A55-A598-088A8DEEE02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51865941-3A04-4660-908A-B962C087F68B}"/>
                                            </p:graphicEl>
                                          </p:spTgt>
                                        </p:tgtEl>
                                        <p:attrNameLst>
                                          <p:attrName>style.visibility</p:attrName>
                                        </p:attrNameLst>
                                      </p:cBhvr>
                                      <p:to>
                                        <p:strVal val="visible"/>
                                      </p:to>
                                    </p:set>
                                    <p:animEffect transition="in" filter="fade">
                                      <p:cBhvr>
                                        <p:cTn id="15" dur="500"/>
                                        <p:tgtEl>
                                          <p:spTgt spid="5">
                                            <p:graphicEl>
                                              <a:dgm id="{51865941-3A04-4660-908A-B962C087F68B}"/>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D51F755E-7F26-45C9-B60A-8E824409C892}"/>
                                            </p:graphicEl>
                                          </p:spTgt>
                                        </p:tgtEl>
                                        <p:attrNameLst>
                                          <p:attrName>style.visibility</p:attrName>
                                        </p:attrNameLst>
                                      </p:cBhvr>
                                      <p:to>
                                        <p:strVal val="visible"/>
                                      </p:to>
                                    </p:set>
                                    <p:animEffect transition="in" filter="fade">
                                      <p:cBhvr>
                                        <p:cTn id="19" dur="500"/>
                                        <p:tgtEl>
                                          <p:spTgt spid="5">
                                            <p:graphicEl>
                                              <a:dgm id="{D51F755E-7F26-45C9-B60A-8E824409C892}"/>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82D7E11C-D836-46B6-AD21-18649CC26D0A}"/>
                                            </p:graphicEl>
                                          </p:spTgt>
                                        </p:tgtEl>
                                        <p:attrNameLst>
                                          <p:attrName>style.visibility</p:attrName>
                                        </p:attrNameLst>
                                      </p:cBhvr>
                                      <p:to>
                                        <p:strVal val="visible"/>
                                      </p:to>
                                    </p:set>
                                    <p:animEffect transition="in" filter="fade">
                                      <p:cBhvr>
                                        <p:cTn id="23" dur="500"/>
                                        <p:tgtEl>
                                          <p:spTgt spid="5">
                                            <p:graphicEl>
                                              <a:dgm id="{82D7E11C-D836-46B6-AD21-18649CC26D0A}"/>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6934EDC3-A5C9-4F03-A990-4A377543E06C}"/>
                                            </p:graphicEl>
                                          </p:spTgt>
                                        </p:tgtEl>
                                        <p:attrNameLst>
                                          <p:attrName>style.visibility</p:attrName>
                                        </p:attrNameLst>
                                      </p:cBhvr>
                                      <p:to>
                                        <p:strVal val="visible"/>
                                      </p:to>
                                    </p:set>
                                    <p:animEffect transition="in" filter="fade">
                                      <p:cBhvr>
                                        <p:cTn id="27" dur="500"/>
                                        <p:tgtEl>
                                          <p:spTgt spid="5">
                                            <p:graphicEl>
                                              <a:dgm id="{6934EDC3-A5C9-4F03-A990-4A377543E06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0" y="1524000"/>
          <a:ext cx="2667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457200" y="274638"/>
            <a:ext cx="8229600" cy="1143000"/>
          </a:xfrm>
        </p:spPr>
        <p:txBody>
          <a:bodyPr>
            <a:normAutofit/>
          </a:bodyPr>
          <a:lstStyle/>
          <a:p>
            <a:r>
              <a:rPr lang="en-US" b="1" dirty="0" smtClean="0">
                <a:solidFill>
                  <a:srgbClr val="FF0000"/>
                </a:solidFill>
                <a:latin typeface="Century Gothic" pitchFamily="34" charset="0"/>
              </a:rPr>
              <a:t>Three-Phase Structure</a:t>
            </a:r>
            <a:endParaRPr lang="en-US" dirty="0">
              <a:solidFill>
                <a:srgbClr val="FF0000"/>
              </a:solidFill>
            </a:endParaRPr>
          </a:p>
        </p:txBody>
      </p:sp>
      <p:sp>
        <p:nvSpPr>
          <p:cNvPr id="19" name="Content Placeholder 15"/>
          <p:cNvSpPr>
            <a:spLocks noGrp="1"/>
          </p:cNvSpPr>
          <p:nvPr>
            <p:ph sz="half" idx="2"/>
          </p:nvPr>
        </p:nvSpPr>
        <p:spPr>
          <a:xfrm>
            <a:off x="457200" y="2174875"/>
            <a:ext cx="5105400" cy="3951288"/>
          </a:xfrm>
        </p:spPr>
        <p:txBody>
          <a:bodyPr>
            <a:normAutofit/>
          </a:bodyPr>
          <a:lstStyle/>
          <a:p>
            <a:pPr lvl="0">
              <a:spcBef>
                <a:spcPts val="600"/>
              </a:spcBef>
              <a:spcAft>
                <a:spcPts val="600"/>
              </a:spcAft>
            </a:pPr>
            <a:r>
              <a:rPr lang="en-US" sz="2800" b="1" dirty="0" smtClean="0">
                <a:latin typeface="Century Gothic" pitchFamily="34" charset="0"/>
              </a:rPr>
              <a:t>Activate prior knowledge</a:t>
            </a:r>
          </a:p>
          <a:p>
            <a:pPr lvl="0">
              <a:spcBef>
                <a:spcPts val="600"/>
              </a:spcBef>
              <a:spcAft>
                <a:spcPts val="600"/>
              </a:spcAft>
            </a:pPr>
            <a:r>
              <a:rPr lang="en-US" sz="2800" b="1" dirty="0" smtClean="0">
                <a:latin typeface="Century Gothic" pitchFamily="34" charset="0"/>
              </a:rPr>
              <a:t>Review vocabulary</a:t>
            </a:r>
          </a:p>
          <a:p>
            <a:pPr lvl="0">
              <a:spcBef>
                <a:spcPts val="600"/>
              </a:spcBef>
              <a:spcAft>
                <a:spcPts val="600"/>
              </a:spcAft>
            </a:pPr>
            <a:r>
              <a:rPr lang="en-US" sz="2800" b="1" dirty="0" smtClean="0">
                <a:latin typeface="Century Gothic" pitchFamily="34" charset="0"/>
              </a:rPr>
              <a:t>Pose the problem</a:t>
            </a:r>
          </a:p>
          <a:p>
            <a:pPr>
              <a:spcBef>
                <a:spcPts val="600"/>
              </a:spcBef>
              <a:spcAft>
                <a:spcPts val="600"/>
              </a:spcAft>
            </a:pPr>
            <a:r>
              <a:rPr lang="en-US" sz="2800" b="1" dirty="0" smtClean="0">
                <a:latin typeface="Century Gothic" pitchFamily="34" charset="0"/>
              </a:rPr>
              <a:t>Ensure that students understand the task</a:t>
            </a:r>
            <a:endParaRPr lang="en-US" sz="2800" b="1" dirty="0">
              <a:latin typeface="Century Gothic"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0" y="1524000"/>
          <a:ext cx="2667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457200" y="274638"/>
            <a:ext cx="8229600" cy="1143000"/>
          </a:xfrm>
        </p:spPr>
        <p:txBody>
          <a:bodyPr>
            <a:normAutofit/>
          </a:bodyPr>
          <a:lstStyle/>
          <a:p>
            <a:r>
              <a:rPr lang="en-US" b="1" dirty="0" smtClean="0">
                <a:solidFill>
                  <a:srgbClr val="FF0000"/>
                </a:solidFill>
                <a:latin typeface="Century Gothic" pitchFamily="34" charset="0"/>
              </a:rPr>
              <a:t>Three-Phase Structure</a:t>
            </a:r>
            <a:endParaRPr lang="en-US" dirty="0">
              <a:solidFill>
                <a:srgbClr val="FF0000"/>
              </a:solidFill>
            </a:endParaRPr>
          </a:p>
        </p:txBody>
      </p:sp>
      <p:sp>
        <p:nvSpPr>
          <p:cNvPr id="6" name="Content Placeholder 15"/>
          <p:cNvSpPr>
            <a:spLocks noGrp="1"/>
          </p:cNvSpPr>
          <p:nvPr>
            <p:ph sz="half" idx="2"/>
          </p:nvPr>
        </p:nvSpPr>
        <p:spPr>
          <a:xfrm>
            <a:off x="457200" y="1611312"/>
            <a:ext cx="5257800" cy="3951288"/>
          </a:xfrm>
        </p:spPr>
        <p:txBody>
          <a:bodyPr>
            <a:noAutofit/>
          </a:bodyPr>
          <a:lstStyle/>
          <a:p>
            <a:pPr lvl="0">
              <a:spcBef>
                <a:spcPts val="600"/>
              </a:spcBef>
              <a:spcAft>
                <a:spcPts val="600"/>
              </a:spcAft>
            </a:pPr>
            <a:r>
              <a:rPr lang="en-US" sz="2800" b="1" dirty="0" smtClean="0"/>
              <a:t>Let go!</a:t>
            </a:r>
          </a:p>
          <a:p>
            <a:pPr lvl="0">
              <a:spcBef>
                <a:spcPts val="600"/>
              </a:spcBef>
              <a:spcAft>
                <a:spcPts val="600"/>
              </a:spcAft>
            </a:pPr>
            <a:r>
              <a:rPr lang="en-US" sz="2800" b="1" dirty="0" smtClean="0"/>
              <a:t>Circulate as students independently work in pairs or groups</a:t>
            </a:r>
          </a:p>
          <a:p>
            <a:pPr lvl="0">
              <a:spcBef>
                <a:spcPts val="600"/>
              </a:spcBef>
              <a:spcAft>
                <a:spcPts val="600"/>
              </a:spcAft>
            </a:pPr>
            <a:r>
              <a:rPr lang="en-US" sz="2800" b="1" dirty="0" smtClean="0"/>
              <a:t>Ask questions to focus, assess, and advance student thinking</a:t>
            </a:r>
          </a:p>
          <a:p>
            <a:pPr>
              <a:spcBef>
                <a:spcPts val="600"/>
              </a:spcBef>
              <a:spcAft>
                <a:spcPts val="600"/>
              </a:spcAft>
            </a:pPr>
            <a:r>
              <a:rPr lang="en-US" sz="2800" b="1" dirty="0" smtClean="0"/>
              <a:t>Decide which solutions will be selected for sharing</a:t>
            </a:r>
            <a:endParaRPr lang="en-US" sz="2800" b="1" dirty="0">
              <a:latin typeface="Century Gothic"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096000" y="1524000"/>
          <a:ext cx="2667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457200" y="274638"/>
            <a:ext cx="8229600" cy="1143000"/>
          </a:xfrm>
        </p:spPr>
        <p:txBody>
          <a:bodyPr>
            <a:normAutofit/>
          </a:bodyPr>
          <a:lstStyle/>
          <a:p>
            <a:r>
              <a:rPr lang="en-US" b="1" dirty="0" smtClean="0">
                <a:solidFill>
                  <a:srgbClr val="FF0000"/>
                </a:solidFill>
                <a:latin typeface="Century Gothic" pitchFamily="34" charset="0"/>
              </a:rPr>
              <a:t>Three-Phase Structure</a:t>
            </a:r>
            <a:endParaRPr lang="en-US" dirty="0">
              <a:solidFill>
                <a:srgbClr val="FF0000"/>
              </a:solidFill>
            </a:endParaRPr>
          </a:p>
        </p:txBody>
      </p:sp>
      <p:sp>
        <p:nvSpPr>
          <p:cNvPr id="16" name="Content Placeholder 15"/>
          <p:cNvSpPr>
            <a:spLocks noGrp="1"/>
          </p:cNvSpPr>
          <p:nvPr>
            <p:ph sz="half" idx="2"/>
          </p:nvPr>
        </p:nvSpPr>
        <p:spPr>
          <a:xfrm>
            <a:off x="457200" y="1600200"/>
            <a:ext cx="5486400" cy="3951288"/>
          </a:xfrm>
        </p:spPr>
        <p:txBody>
          <a:bodyPr>
            <a:noAutofit/>
          </a:bodyPr>
          <a:lstStyle/>
          <a:p>
            <a:pPr lvl="0">
              <a:spcBef>
                <a:spcPts val="600"/>
              </a:spcBef>
              <a:spcAft>
                <a:spcPts val="600"/>
              </a:spcAft>
            </a:pPr>
            <a:r>
              <a:rPr lang="en-US" sz="2000" b="1" dirty="0" smtClean="0"/>
              <a:t>Facilitate the sharing of two or more solution paths</a:t>
            </a:r>
          </a:p>
          <a:p>
            <a:pPr lvl="0">
              <a:spcBef>
                <a:spcPts val="600"/>
              </a:spcBef>
              <a:spcAft>
                <a:spcPts val="600"/>
              </a:spcAft>
            </a:pPr>
            <a:r>
              <a:rPr lang="en-US" sz="2000" b="1" dirty="0" smtClean="0"/>
              <a:t>Order selected solutions to help generate a mathematically productive discussion</a:t>
            </a:r>
          </a:p>
          <a:p>
            <a:pPr lvl="0">
              <a:spcBef>
                <a:spcPts val="600"/>
              </a:spcBef>
            </a:pPr>
            <a:r>
              <a:rPr lang="en-US" sz="2000" b="1" dirty="0" smtClean="0"/>
              <a:t>Facilitate a student-centered discussion so that students: </a:t>
            </a:r>
          </a:p>
          <a:p>
            <a:pPr lvl="1">
              <a:spcBef>
                <a:spcPts val="0"/>
              </a:spcBef>
              <a:buFont typeface="Arial" pitchFamily="34" charset="0"/>
              <a:buChar char="•"/>
            </a:pPr>
            <a:r>
              <a:rPr lang="en-US" b="1" dirty="0" smtClean="0"/>
              <a:t>Develop an understanding of the concept</a:t>
            </a:r>
          </a:p>
          <a:p>
            <a:pPr lvl="1">
              <a:spcBef>
                <a:spcPts val="0"/>
              </a:spcBef>
              <a:buFont typeface="Arial" pitchFamily="34" charset="0"/>
              <a:buChar char="•"/>
            </a:pPr>
            <a:r>
              <a:rPr lang="en-US" b="1" dirty="0" smtClean="0"/>
              <a:t>Add on to and question solutions shared</a:t>
            </a:r>
          </a:p>
          <a:p>
            <a:pPr lvl="1">
              <a:spcBef>
                <a:spcPts val="0"/>
              </a:spcBef>
              <a:buFont typeface="Arial" pitchFamily="34" charset="0"/>
              <a:buChar char="•"/>
            </a:pPr>
            <a:r>
              <a:rPr lang="en-US" b="1" dirty="0" smtClean="0"/>
              <a:t>Make connections between the solutions presented</a:t>
            </a:r>
          </a:p>
          <a:p>
            <a:pPr lvl="1">
              <a:spcBef>
                <a:spcPts val="0"/>
              </a:spcBef>
              <a:spcAft>
                <a:spcPts val="600"/>
              </a:spcAft>
              <a:buFont typeface="Arial" pitchFamily="34" charset="0"/>
              <a:buChar char="•"/>
            </a:pPr>
            <a:r>
              <a:rPr lang="en-US" sz="2000" b="1" dirty="0" smtClean="0"/>
              <a:t>Find generalized characteristics within the problem</a:t>
            </a:r>
          </a:p>
          <a:p>
            <a:pPr>
              <a:spcBef>
                <a:spcPts val="600"/>
              </a:spcBef>
              <a:spcAft>
                <a:spcPts val="600"/>
              </a:spcAft>
            </a:pPr>
            <a:r>
              <a:rPr lang="en-US" sz="2000" b="1" dirty="0" smtClean="0"/>
              <a:t>Summarize the main idea and identify next steps, future problems</a:t>
            </a:r>
            <a:endParaRPr lang="en-US" sz="2000" b="1" dirty="0">
              <a:latin typeface="Century Gothic"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entury Gothic" pitchFamily="34" charset="0"/>
              </a:rPr>
              <a:t>Anticipating</a:t>
            </a:r>
            <a:endParaRPr lang="en-US" dirty="0">
              <a:solidFill>
                <a:srgbClr val="FF0000"/>
              </a:solidFill>
            </a:endParaRPr>
          </a:p>
        </p:txBody>
      </p:sp>
      <p:pic>
        <p:nvPicPr>
          <p:cNvPr id="4" name="Picture 2" descr="E:\CCSS Math Fellows Grades 2-5\PBIL - Whole Screen.PNG"/>
          <p:cNvPicPr>
            <a:picLocks noChangeAspect="1" noChangeArrowheads="1"/>
          </p:cNvPicPr>
          <p:nvPr/>
        </p:nvPicPr>
        <p:blipFill>
          <a:blip r:embed="rId4" cstate="print"/>
          <a:srcRect/>
          <a:stretch>
            <a:fillRect/>
          </a:stretch>
        </p:blipFill>
        <p:spPr bwMode="auto">
          <a:xfrm>
            <a:off x="4581525" y="1529224"/>
            <a:ext cx="4410075" cy="51001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Rectangle 4"/>
          <p:cNvSpPr/>
          <p:nvPr/>
        </p:nvSpPr>
        <p:spPr>
          <a:xfrm>
            <a:off x="5029200" y="3810000"/>
            <a:ext cx="2743200" cy="685800"/>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CCSS Math Fellows Grades 2-5\PBIL - Pose the Problem.PNG"/>
          <p:cNvPicPr>
            <a:picLocks noChangeAspect="1" noChangeArrowheads="1"/>
          </p:cNvPicPr>
          <p:nvPr/>
        </p:nvPicPr>
        <p:blipFill>
          <a:blip r:embed="rId5" cstate="print"/>
          <a:srcRect/>
          <a:stretch>
            <a:fillRect/>
          </a:stretch>
        </p:blipFill>
        <p:spPr bwMode="auto">
          <a:xfrm>
            <a:off x="304800" y="4967457"/>
            <a:ext cx="8534400" cy="1509543"/>
          </a:xfrm>
          <a:prstGeom prst="rect">
            <a:avLst/>
          </a:prstGeom>
          <a:noFill/>
          <a:effectLst>
            <a:glow rad="228600">
              <a:srgbClr val="FF3300">
                <a:alpha val="40000"/>
              </a:srgbClr>
            </a:glow>
          </a:effectLst>
        </p:spPr>
      </p:pic>
      <p:sp>
        <p:nvSpPr>
          <p:cNvPr id="18" name="Content Placeholder 2"/>
          <p:cNvSpPr txBox="1">
            <a:spLocks/>
          </p:cNvSpPr>
          <p:nvPr/>
        </p:nvSpPr>
        <p:spPr>
          <a:xfrm>
            <a:off x="381000" y="2895600"/>
            <a:ext cx="3886200" cy="1676400"/>
          </a:xfrm>
          <a:prstGeom prst="rec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lvl="0">
              <a:spcBef>
                <a:spcPts val="600"/>
              </a:spcBef>
            </a:pPr>
            <a:r>
              <a:rPr lang="en-US" sz="3200" dirty="0" smtClean="0">
                <a:solidFill>
                  <a:schemeClr val="bg1"/>
                </a:solidFill>
              </a:rPr>
              <a:t>As a grade level team, select one task for planning purposes.</a:t>
            </a:r>
            <a:endParaRPr kumimoji="0" lang="en-US" sz="3200" i="0" u="none" strike="noStrike" kern="1200" cap="none" spc="0" normalizeH="0" baseline="0" noProof="0" dirty="0">
              <a:ln>
                <a:noFill/>
              </a:ln>
              <a:solidFill>
                <a:schemeClr val="bg1"/>
              </a:solidFill>
              <a:effectLst/>
              <a:uLnTx/>
              <a:uFillTx/>
              <a:latin typeface="+mn-lt"/>
              <a:ea typeface="+mn-ea"/>
              <a:cs typeface="+mn-cs"/>
            </a:endParaRPr>
          </a:p>
        </p:txBody>
      </p:sp>
      <p:sp>
        <p:nvSpPr>
          <p:cNvPr id="9" name="Down Arrow Callout 8"/>
          <p:cNvSpPr/>
          <p:nvPr/>
        </p:nvSpPr>
        <p:spPr>
          <a:xfrm>
            <a:off x="5943600" y="3048000"/>
            <a:ext cx="827104" cy="838200"/>
          </a:xfrm>
          <a:prstGeom prst="downArrowCallout">
            <a:avLst/>
          </a:prstGeom>
          <a:solidFill>
            <a:srgbClr val="FF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entury Gothic" pitchFamily="34" charset="0"/>
              </a:rPr>
              <a:t>Task</a:t>
            </a:r>
            <a:endParaRPr lang="en-US" sz="2000" b="1" dirty="0">
              <a:latin typeface="Century Gothic"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8"/>
                                        </p:tgtEl>
                                      </p:cBhvr>
                                    </p:animEffect>
                                    <p:animScale>
                                      <p:cBhvr>
                                        <p:cTn id="11" dur="250" autoRev="1" fill="hold"/>
                                        <p:tgtEl>
                                          <p:spTgt spid="18"/>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Century Gothic" pitchFamily="34" charset="0"/>
              </a:rPr>
              <a:t>Anticipating</a:t>
            </a:r>
            <a:endParaRPr lang="en-US" dirty="0">
              <a:solidFill>
                <a:srgbClr val="FF0000"/>
              </a:solidFill>
            </a:endParaRPr>
          </a:p>
        </p:txBody>
      </p:sp>
      <p:pic>
        <p:nvPicPr>
          <p:cNvPr id="1026" name="Picture 2" descr="E:\CCSS Math Fellows Grades 2-5\Task Analysis Guide.PNG"/>
          <p:cNvPicPr>
            <a:picLocks noChangeAspect="1" noChangeArrowheads="1"/>
          </p:cNvPicPr>
          <p:nvPr/>
        </p:nvPicPr>
        <p:blipFill>
          <a:blip r:embed="rId5" cstate="print"/>
          <a:srcRect/>
          <a:stretch>
            <a:fillRect/>
          </a:stretch>
        </p:blipFill>
        <p:spPr bwMode="auto">
          <a:xfrm>
            <a:off x="2895600" y="1600201"/>
            <a:ext cx="6096000" cy="47114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7315200" y="2438400"/>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21" name="TextBox 20"/>
          <p:cNvSpPr txBox="1"/>
          <p:nvPr/>
        </p:nvSpPr>
        <p:spPr>
          <a:xfrm>
            <a:off x="7315200" y="3135868"/>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22" name="TextBox 21"/>
          <p:cNvSpPr txBox="1"/>
          <p:nvPr/>
        </p:nvSpPr>
        <p:spPr>
          <a:xfrm>
            <a:off x="7315200" y="3581400"/>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23" name="TextBox 22"/>
          <p:cNvSpPr txBox="1"/>
          <p:nvPr/>
        </p:nvSpPr>
        <p:spPr>
          <a:xfrm>
            <a:off x="7315200" y="3897868"/>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24" name="TextBox 23"/>
          <p:cNvSpPr txBox="1"/>
          <p:nvPr/>
        </p:nvSpPr>
        <p:spPr>
          <a:xfrm>
            <a:off x="7315200" y="4431268"/>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25" name="TextBox 24"/>
          <p:cNvSpPr txBox="1"/>
          <p:nvPr/>
        </p:nvSpPr>
        <p:spPr>
          <a:xfrm>
            <a:off x="7315200" y="4888468"/>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26" name="TextBox 25"/>
          <p:cNvSpPr txBox="1"/>
          <p:nvPr/>
        </p:nvSpPr>
        <p:spPr>
          <a:xfrm>
            <a:off x="5867400" y="3048000"/>
            <a:ext cx="304800" cy="369332"/>
          </a:xfrm>
          <a:prstGeom prst="rect">
            <a:avLst/>
          </a:prstGeom>
          <a:noFill/>
        </p:spPr>
        <p:txBody>
          <a:bodyPr wrap="square" rtlCol="0">
            <a:spAutoFit/>
          </a:bodyPr>
          <a:lstStyle/>
          <a:p>
            <a:r>
              <a:rPr lang="en-US" dirty="0" smtClean="0">
                <a:solidFill>
                  <a:srgbClr val="FF3300"/>
                </a:solidFill>
                <a:sym typeface="Wingdings"/>
              </a:rPr>
              <a:t></a:t>
            </a:r>
            <a:endParaRPr lang="en-US" dirty="0">
              <a:solidFill>
                <a:srgbClr val="FF3300"/>
              </a:solidFill>
            </a:endParaRPr>
          </a:p>
        </p:txBody>
      </p:sp>
      <p:sp>
        <p:nvSpPr>
          <p:cNvPr id="14" name="Right Arrow Callout 13"/>
          <p:cNvSpPr/>
          <p:nvPr/>
        </p:nvSpPr>
        <p:spPr>
          <a:xfrm>
            <a:off x="304800" y="1524000"/>
            <a:ext cx="3505200" cy="3276600"/>
          </a:xfrm>
          <a:prstGeom prst="rightArrowCallout">
            <a:avLst/>
          </a:prstGeom>
          <a:solidFill>
            <a:srgbClr val="6699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0" indent="-119063">
              <a:spcBef>
                <a:spcPts val="1200"/>
              </a:spcBef>
              <a:buFont typeface="Arial" pitchFamily="34" charset="0"/>
              <a:buChar char="•"/>
              <a:defRPr/>
            </a:pPr>
            <a:r>
              <a:rPr lang="en-US" sz="2000" b="1" dirty="0" smtClean="0">
                <a:solidFill>
                  <a:schemeClr val="bg1"/>
                </a:solidFill>
              </a:rPr>
              <a:t>Evaluate the rigor of the task using the Task Analysis Guide.</a:t>
            </a:r>
          </a:p>
          <a:p>
            <a:pPr marL="119063" lvl="0" indent="-119063">
              <a:spcBef>
                <a:spcPts val="1200"/>
              </a:spcBef>
              <a:buFont typeface="Arial" pitchFamily="34" charset="0"/>
              <a:buChar char="•"/>
              <a:defRPr/>
            </a:pPr>
            <a:r>
              <a:rPr lang="en-US" sz="2000" b="1" dirty="0" smtClean="0">
                <a:solidFill>
                  <a:schemeClr val="bg1"/>
                </a:solidFill>
              </a:rPr>
              <a:t>Modify the task as needed.</a:t>
            </a:r>
          </a:p>
          <a:p>
            <a:pPr marL="119063" lvl="0" indent="-119063">
              <a:spcBef>
                <a:spcPts val="1200"/>
              </a:spcBef>
              <a:buFont typeface="Arial" pitchFamily="34" charset="0"/>
              <a:buChar char="•"/>
              <a:defRPr/>
            </a:pPr>
            <a:r>
              <a:rPr lang="en-US" sz="2000" b="1" dirty="0" smtClean="0">
                <a:solidFill>
                  <a:schemeClr val="bg1"/>
                </a:solidFill>
              </a:rPr>
              <a:t>Record the agreed upon task on the planning sheet.</a:t>
            </a:r>
            <a:endParaRPr lang="en-US" sz="2000" b="1" dirty="0">
              <a:solidFill>
                <a:schemeClr val="bg1"/>
              </a:solidFill>
            </a:endParaRPr>
          </a:p>
        </p:txBody>
      </p:sp>
      <p:pic>
        <p:nvPicPr>
          <p:cNvPr id="3074" name="Picture 2" descr="E:\CCSS Math Fellows Grades 2-5\PBIL - Pose the Problem.PNG"/>
          <p:cNvPicPr>
            <a:picLocks noChangeAspect="1" noChangeArrowheads="1"/>
          </p:cNvPicPr>
          <p:nvPr/>
        </p:nvPicPr>
        <p:blipFill>
          <a:blip r:embed="rId6" cstate="print"/>
          <a:srcRect/>
          <a:stretch>
            <a:fillRect/>
          </a:stretch>
        </p:blipFill>
        <p:spPr bwMode="auto">
          <a:xfrm>
            <a:off x="304800" y="5043657"/>
            <a:ext cx="8534400" cy="1509543"/>
          </a:xfrm>
          <a:prstGeom prst="rect">
            <a:avLst/>
          </a:prstGeom>
          <a:noFill/>
          <a:effectLst>
            <a:glow rad="228600">
              <a:srgbClr val="FF3300">
                <a:alpha val="40000"/>
              </a:srgbClr>
            </a:glow>
          </a:effectLst>
        </p:spPr>
      </p:pic>
      <p:sp>
        <p:nvSpPr>
          <p:cNvPr id="27" name="Freeform 26"/>
          <p:cNvSpPr/>
          <p:nvPr/>
        </p:nvSpPr>
        <p:spPr>
          <a:xfrm>
            <a:off x="4497572" y="5461591"/>
            <a:ext cx="1903228" cy="177209"/>
          </a:xfrm>
          <a:custGeom>
            <a:avLst/>
            <a:gdLst>
              <a:gd name="connsiteX0" fmla="*/ 0 w 1350335"/>
              <a:gd name="connsiteY0" fmla="*/ 120502 h 219739"/>
              <a:gd name="connsiteX1" fmla="*/ 765544 w 1350335"/>
              <a:gd name="connsiteY1" fmla="*/ 131135 h 219739"/>
              <a:gd name="connsiteX2" fmla="*/ 861237 w 1350335"/>
              <a:gd name="connsiteY2" fmla="*/ 77972 h 219739"/>
              <a:gd name="connsiteX3" fmla="*/ 786809 w 1350335"/>
              <a:gd name="connsiteY3" fmla="*/ 3544 h 219739"/>
              <a:gd name="connsiteX4" fmla="*/ 595423 w 1350335"/>
              <a:gd name="connsiteY4" fmla="*/ 56707 h 219739"/>
              <a:gd name="connsiteX5" fmla="*/ 552893 w 1350335"/>
              <a:gd name="connsiteY5" fmla="*/ 173665 h 219739"/>
              <a:gd name="connsiteX6" fmla="*/ 786809 w 1350335"/>
              <a:gd name="connsiteY6" fmla="*/ 216195 h 219739"/>
              <a:gd name="connsiteX7" fmla="*/ 1063256 w 1350335"/>
              <a:gd name="connsiteY7" fmla="*/ 152400 h 219739"/>
              <a:gd name="connsiteX8" fmla="*/ 1350335 w 1350335"/>
              <a:gd name="connsiteY8" fmla="*/ 88604 h 21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335" h="219739">
                <a:moveTo>
                  <a:pt x="0" y="120502"/>
                </a:moveTo>
                <a:cubicBezTo>
                  <a:pt x="311002" y="129362"/>
                  <a:pt x="622005" y="138223"/>
                  <a:pt x="765544" y="131135"/>
                </a:cubicBezTo>
                <a:cubicBezTo>
                  <a:pt x="909084" y="124047"/>
                  <a:pt x="857693" y="99237"/>
                  <a:pt x="861237" y="77972"/>
                </a:cubicBezTo>
                <a:cubicBezTo>
                  <a:pt x="864781" y="56707"/>
                  <a:pt x="831111" y="7088"/>
                  <a:pt x="786809" y="3544"/>
                </a:cubicBezTo>
                <a:cubicBezTo>
                  <a:pt x="742507" y="0"/>
                  <a:pt x="634409" y="28353"/>
                  <a:pt x="595423" y="56707"/>
                </a:cubicBezTo>
                <a:cubicBezTo>
                  <a:pt x="556437" y="85061"/>
                  <a:pt x="520995" y="147084"/>
                  <a:pt x="552893" y="173665"/>
                </a:cubicBezTo>
                <a:cubicBezTo>
                  <a:pt x="584791" y="200246"/>
                  <a:pt x="701749" y="219739"/>
                  <a:pt x="786809" y="216195"/>
                </a:cubicBezTo>
                <a:cubicBezTo>
                  <a:pt x="871869" y="212651"/>
                  <a:pt x="1063256" y="152400"/>
                  <a:pt x="1063256" y="152400"/>
                </a:cubicBezTo>
                <a:lnTo>
                  <a:pt x="1350335" y="88604"/>
                </a:lnTo>
              </a:path>
            </a:pathLst>
          </a:cu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subTnLst>
                                    <p:audio>
                                      <p:cMediaNode>
                                        <p:cTn display="0" masterRel="sameClick">
                                          <p:stCondLst>
                                            <p:cond evt="begin" delay="0">
                                              <p:tn val="26"/>
                                            </p:cond>
                                          </p:stCondLst>
                                          <p:endCondLst>
                                            <p:cond evt="onStopAudio" delay="0">
                                              <p:tgtEl>
                                                <p:sldTgt/>
                                              </p:tgtEl>
                                            </p:cond>
                                          </p:endCondLst>
                                        </p:cTn>
                                        <p:tgtEl>
                                          <p:sndTgt r:embed="rId4" name="whoosh.wav"/>
                                        </p:tgtEl>
                                      </p:cMediaNode>
                                    </p:audio>
                                  </p:sub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subTnLst>
                                    <p:audio>
                                      <p:cMediaNode>
                                        <p:cTn display="0" masterRel="sameClick">
                                          <p:stCondLst>
                                            <p:cond evt="begin" delay="0">
                                              <p:tn val="32"/>
                                            </p:cond>
                                          </p:stCondLst>
                                          <p:endCondLst>
                                            <p:cond evt="onStopAudio" delay="0">
                                              <p:tgtEl>
                                                <p:sldTgt/>
                                              </p:tgtEl>
                                            </p:cond>
                                          </p:endCondLst>
                                        </p:cTn>
                                        <p:tgtEl>
                                          <p:sndTgt r:embed="rId4" name="whoosh.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subTnLst>
                                    <p:audio>
                                      <p:cMediaNode>
                                        <p:cTn display="0" masterRel="sameClick">
                                          <p:stCondLst>
                                            <p:cond evt="begin" delay="0">
                                              <p:tn val="3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14" grpId="0" animBg="1"/>
      <p:bldP spid="14" grpId="1"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Tx/>
              <a:buNone/>
            </a:pPr>
            <a:r>
              <a:rPr lang="en-US" i="1" dirty="0" smtClean="0"/>
              <a:t>There is no decision that teachers make that has a greater impact on students’ opportunities to learn and on their perceptions about what mathematics is than the selection or creation of the tasks with which the teacher engages students in studying mathematics.</a:t>
            </a:r>
          </a:p>
          <a:p>
            <a:pPr>
              <a:buFontTx/>
              <a:buNone/>
            </a:pPr>
            <a:r>
              <a:rPr lang="en-US" sz="2000" dirty="0" smtClean="0"/>
              <a:t>- </a:t>
            </a:r>
            <a:r>
              <a:rPr lang="en-US" sz="2000" dirty="0" err="1" smtClean="0"/>
              <a:t>Lappan</a:t>
            </a:r>
            <a:r>
              <a:rPr lang="en-US" sz="2000" dirty="0" smtClean="0"/>
              <a:t> &amp; Briars, 1995</a:t>
            </a:r>
            <a:endParaRPr lang="en-US" sz="2000" dirty="0"/>
          </a:p>
        </p:txBody>
      </p:sp>
      <p:sp>
        <p:nvSpPr>
          <p:cNvPr id="5" name="Title 1"/>
          <p:cNvSpPr>
            <a:spLocks noGrp="1"/>
          </p:cNvSpPr>
          <p:nvPr>
            <p:ph type="title"/>
          </p:nvPr>
        </p:nvSpPr>
        <p:spPr>
          <a:xfrm>
            <a:off x="457200" y="274638"/>
            <a:ext cx="8229600" cy="1143000"/>
          </a:xfrm>
        </p:spPr>
        <p:txBody>
          <a:bodyPr/>
          <a:lstStyle/>
          <a:p>
            <a:r>
              <a:rPr lang="en-US" b="1" dirty="0" smtClean="0">
                <a:solidFill>
                  <a:srgbClr val="FF3300"/>
                </a:solidFill>
                <a:latin typeface="Century Gothic" pitchFamily="34" charset="0"/>
              </a:rPr>
              <a:t>Think </a:t>
            </a:r>
            <a:r>
              <a:rPr lang="en-US" dirty="0" smtClean="0">
                <a:latin typeface="Century Gothic" pitchFamily="34" charset="0"/>
                <a:sym typeface="Webdings"/>
              </a:rPr>
              <a:t>  </a:t>
            </a:r>
            <a:r>
              <a:rPr lang="en-US" b="1" dirty="0" smtClean="0">
                <a:solidFill>
                  <a:srgbClr val="FF3300"/>
                </a:solidFill>
                <a:latin typeface="Century Gothic" pitchFamily="34" charset="0"/>
              </a:rPr>
              <a:t>Pair </a:t>
            </a:r>
            <a:r>
              <a:rPr lang="en-US" dirty="0" smtClean="0">
                <a:latin typeface="Century Gothic" pitchFamily="34" charset="0"/>
                <a:sym typeface="Wingdings"/>
              </a:rPr>
              <a:t></a:t>
            </a:r>
            <a:r>
              <a:rPr lang="en-US" dirty="0" smtClean="0">
                <a:latin typeface="Century Gothic" pitchFamily="34" charset="0"/>
              </a:rPr>
              <a:t>  </a:t>
            </a:r>
            <a:r>
              <a:rPr lang="en-US" b="1" dirty="0" smtClean="0">
                <a:solidFill>
                  <a:srgbClr val="FF3300"/>
                </a:solidFill>
                <a:latin typeface="Century Gothic" pitchFamily="34" charset="0"/>
              </a:rPr>
              <a:t>Share </a:t>
            </a:r>
            <a:r>
              <a:rPr lang="en-US" dirty="0" smtClean="0">
                <a:sym typeface="Webdings"/>
              </a:rPr>
              <a:t></a:t>
            </a:r>
            <a:endParaRPr lang="en-US" dirty="0"/>
          </a:p>
        </p:txBody>
      </p:sp>
      <p:pic>
        <p:nvPicPr>
          <p:cNvPr id="6" name="Picture 5" descr="C:\Users\ld1\Desktop\'12 NOV COMMON CORE\CC PLANNING\earth-vector-5.png"/>
          <p:cNvPicPr>
            <a:picLocks noChangeAspect="1" noChangeArrowheads="1"/>
          </p:cNvPicPr>
          <p:nvPr/>
        </p:nvPicPr>
        <p:blipFill>
          <a:blip r:embed="rId3" cstate="print"/>
          <a:srcRect/>
          <a:stretch>
            <a:fillRect/>
          </a:stretch>
        </p:blipFill>
        <p:spPr bwMode="auto">
          <a:xfrm>
            <a:off x="7772400" y="5486400"/>
            <a:ext cx="1371600" cy="13716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TotalTime>
  <Words>3006</Words>
  <Application>Microsoft Macintosh PowerPoint</Application>
  <PresentationFormat>On-screen Show (4:3)</PresentationFormat>
  <Paragraphs>295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Common Core Planning for  Content &amp; Practice</vt:lpstr>
      <vt:lpstr>Outcomes</vt:lpstr>
      <vt:lpstr>Three-Phase Structure</vt:lpstr>
      <vt:lpstr>Three-Phase Structure</vt:lpstr>
      <vt:lpstr>Three-Phase Structure</vt:lpstr>
      <vt:lpstr>Three-Phase Structure</vt:lpstr>
      <vt:lpstr>Anticipating</vt:lpstr>
      <vt:lpstr>Anticipating</vt:lpstr>
      <vt:lpstr>Think   Pair   Share </vt:lpstr>
      <vt:lpstr>Anticipating</vt:lpstr>
      <vt:lpstr>Anticipating</vt:lpstr>
      <vt:lpstr>Anticipating</vt:lpstr>
      <vt:lpstr>College &amp; Career Ready</vt:lpstr>
      <vt:lpstr>Think   Pair   Share </vt:lpstr>
      <vt:lpstr>The Standards for  Mathematical Practice</vt:lpstr>
      <vt:lpstr>College &amp; Career Ready</vt:lpstr>
      <vt:lpstr>Questioning</vt:lpstr>
      <vt:lpstr>College &amp; Career Ready</vt:lpstr>
      <vt:lpstr>Grade Level Charting</vt:lpstr>
      <vt:lpstr>College &amp; Career Ready</vt:lpstr>
      <vt:lpstr>Vertical Articulation</vt:lpstr>
      <vt:lpstr>Resources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7 PRO</dc:creator>
  <cp:lastModifiedBy>Lisa Ward</cp:lastModifiedBy>
  <cp:revision>289</cp:revision>
  <dcterms:created xsi:type="dcterms:W3CDTF">2013-04-30T15:31:34Z</dcterms:created>
  <dcterms:modified xsi:type="dcterms:W3CDTF">2014-09-03T16:09:44Z</dcterms:modified>
</cp:coreProperties>
</file>